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8" r:id="rId2"/>
    <p:sldId id="256" r:id="rId3"/>
    <p:sldId id="257" r:id="rId4"/>
    <p:sldId id="258" r:id="rId5"/>
    <p:sldId id="259" r:id="rId6"/>
    <p:sldId id="260" r:id="rId7"/>
    <p:sldId id="262" r:id="rId8"/>
    <p:sldId id="261" r:id="rId9"/>
    <p:sldId id="263" r:id="rId10"/>
    <p:sldId id="265" r:id="rId11"/>
    <p:sldId id="267" r:id="rId12"/>
    <p:sldId id="271" r:id="rId13"/>
    <p:sldId id="272" r:id="rId14"/>
    <p:sldId id="270" r:id="rId15"/>
    <p:sldId id="274" r:id="rId16"/>
    <p:sldId id="26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14"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7FFC3DF-007D-491D-9687-906239F44071}" type="datetimeFigureOut">
              <a:rPr lang="en-GB" smtClean="0"/>
              <a:t>31/07/2018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20A3137-E663-4F01-BF6E-DD140486EB87}" type="slidenum">
              <a:rPr lang="en-GB" smtClean="0"/>
              <a:t>‹#›</a:t>
            </a:fld>
            <a:endParaRPr lang="en-GB" dirty="0"/>
          </a:p>
        </p:txBody>
      </p:sp>
    </p:spTree>
    <p:extLst>
      <p:ext uri="{BB962C8B-B14F-4D97-AF65-F5344CB8AC3E}">
        <p14:creationId xmlns:p14="http://schemas.microsoft.com/office/powerpoint/2010/main" val="2296522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7FFC3DF-007D-491D-9687-906239F44071}" type="datetimeFigureOut">
              <a:rPr lang="en-GB" smtClean="0"/>
              <a:t>31/07/2018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20A3137-E663-4F01-BF6E-DD140486EB87}" type="slidenum">
              <a:rPr lang="en-GB" smtClean="0"/>
              <a:t>‹#›</a:t>
            </a:fld>
            <a:endParaRPr lang="en-GB" dirty="0"/>
          </a:p>
        </p:txBody>
      </p:sp>
    </p:spTree>
    <p:extLst>
      <p:ext uri="{BB962C8B-B14F-4D97-AF65-F5344CB8AC3E}">
        <p14:creationId xmlns:p14="http://schemas.microsoft.com/office/powerpoint/2010/main" val="1207269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7FFC3DF-007D-491D-9687-906239F44071}" type="datetimeFigureOut">
              <a:rPr lang="en-GB" smtClean="0"/>
              <a:t>31/07/2018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20A3137-E663-4F01-BF6E-DD140486EB87}" type="slidenum">
              <a:rPr lang="en-GB" smtClean="0"/>
              <a:t>‹#›</a:t>
            </a:fld>
            <a:endParaRPr lang="en-GB" dirty="0"/>
          </a:p>
        </p:txBody>
      </p:sp>
    </p:spTree>
    <p:extLst>
      <p:ext uri="{BB962C8B-B14F-4D97-AF65-F5344CB8AC3E}">
        <p14:creationId xmlns:p14="http://schemas.microsoft.com/office/powerpoint/2010/main" val="911169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7FFC3DF-007D-491D-9687-906239F44071}" type="datetimeFigureOut">
              <a:rPr lang="en-GB" smtClean="0"/>
              <a:t>31/07/2018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20A3137-E663-4F01-BF6E-DD140486EB87}" type="slidenum">
              <a:rPr lang="en-GB" smtClean="0"/>
              <a:t>‹#›</a:t>
            </a:fld>
            <a:endParaRPr lang="en-GB" dirty="0"/>
          </a:p>
        </p:txBody>
      </p:sp>
    </p:spTree>
    <p:extLst>
      <p:ext uri="{BB962C8B-B14F-4D97-AF65-F5344CB8AC3E}">
        <p14:creationId xmlns:p14="http://schemas.microsoft.com/office/powerpoint/2010/main" val="3063651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FFC3DF-007D-491D-9687-906239F44071}" type="datetimeFigureOut">
              <a:rPr lang="en-GB" smtClean="0"/>
              <a:t>31/07/2018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20A3137-E663-4F01-BF6E-DD140486EB87}" type="slidenum">
              <a:rPr lang="en-GB" smtClean="0"/>
              <a:t>‹#›</a:t>
            </a:fld>
            <a:endParaRPr lang="en-GB" dirty="0"/>
          </a:p>
        </p:txBody>
      </p:sp>
    </p:spTree>
    <p:extLst>
      <p:ext uri="{BB962C8B-B14F-4D97-AF65-F5344CB8AC3E}">
        <p14:creationId xmlns:p14="http://schemas.microsoft.com/office/powerpoint/2010/main" val="2199290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7FFC3DF-007D-491D-9687-906239F44071}" type="datetimeFigureOut">
              <a:rPr lang="en-GB" smtClean="0"/>
              <a:t>31/07/2018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20A3137-E663-4F01-BF6E-DD140486EB87}" type="slidenum">
              <a:rPr lang="en-GB" smtClean="0"/>
              <a:t>‹#›</a:t>
            </a:fld>
            <a:endParaRPr lang="en-GB" dirty="0"/>
          </a:p>
        </p:txBody>
      </p:sp>
    </p:spTree>
    <p:extLst>
      <p:ext uri="{BB962C8B-B14F-4D97-AF65-F5344CB8AC3E}">
        <p14:creationId xmlns:p14="http://schemas.microsoft.com/office/powerpoint/2010/main" val="3173233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7FFC3DF-007D-491D-9687-906239F44071}" type="datetimeFigureOut">
              <a:rPr lang="en-GB" smtClean="0"/>
              <a:t>31/07/2018</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C20A3137-E663-4F01-BF6E-DD140486EB87}" type="slidenum">
              <a:rPr lang="en-GB" smtClean="0"/>
              <a:t>‹#›</a:t>
            </a:fld>
            <a:endParaRPr lang="en-GB" dirty="0"/>
          </a:p>
        </p:txBody>
      </p:sp>
    </p:spTree>
    <p:extLst>
      <p:ext uri="{BB962C8B-B14F-4D97-AF65-F5344CB8AC3E}">
        <p14:creationId xmlns:p14="http://schemas.microsoft.com/office/powerpoint/2010/main" val="2517467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7FFC3DF-007D-491D-9687-906239F44071}" type="datetimeFigureOut">
              <a:rPr lang="en-GB" smtClean="0"/>
              <a:t>31/07/2018</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20A3137-E663-4F01-BF6E-DD140486EB87}" type="slidenum">
              <a:rPr lang="en-GB" smtClean="0"/>
              <a:t>‹#›</a:t>
            </a:fld>
            <a:endParaRPr lang="en-GB" dirty="0"/>
          </a:p>
        </p:txBody>
      </p:sp>
    </p:spTree>
    <p:extLst>
      <p:ext uri="{BB962C8B-B14F-4D97-AF65-F5344CB8AC3E}">
        <p14:creationId xmlns:p14="http://schemas.microsoft.com/office/powerpoint/2010/main" val="2518715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FFC3DF-007D-491D-9687-906239F44071}" type="datetimeFigureOut">
              <a:rPr lang="en-GB" smtClean="0"/>
              <a:t>31/07/2018</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C20A3137-E663-4F01-BF6E-DD140486EB87}" type="slidenum">
              <a:rPr lang="en-GB" smtClean="0"/>
              <a:t>‹#›</a:t>
            </a:fld>
            <a:endParaRPr lang="en-GB" dirty="0"/>
          </a:p>
        </p:txBody>
      </p:sp>
    </p:spTree>
    <p:extLst>
      <p:ext uri="{BB962C8B-B14F-4D97-AF65-F5344CB8AC3E}">
        <p14:creationId xmlns:p14="http://schemas.microsoft.com/office/powerpoint/2010/main" val="3619365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7FFC3DF-007D-491D-9687-906239F44071}" type="datetimeFigureOut">
              <a:rPr lang="en-GB" smtClean="0"/>
              <a:t>31/07/2018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20A3137-E663-4F01-BF6E-DD140486EB87}" type="slidenum">
              <a:rPr lang="en-GB" smtClean="0"/>
              <a:t>‹#›</a:t>
            </a:fld>
            <a:endParaRPr lang="en-GB" dirty="0"/>
          </a:p>
        </p:txBody>
      </p:sp>
    </p:spTree>
    <p:extLst>
      <p:ext uri="{BB962C8B-B14F-4D97-AF65-F5344CB8AC3E}">
        <p14:creationId xmlns:p14="http://schemas.microsoft.com/office/powerpoint/2010/main" val="3147072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7FFC3DF-007D-491D-9687-906239F44071}" type="datetimeFigureOut">
              <a:rPr lang="en-GB" smtClean="0"/>
              <a:t>31/07/2018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20A3137-E663-4F01-BF6E-DD140486EB87}" type="slidenum">
              <a:rPr lang="en-GB" smtClean="0"/>
              <a:t>‹#›</a:t>
            </a:fld>
            <a:endParaRPr lang="en-GB" dirty="0"/>
          </a:p>
        </p:txBody>
      </p:sp>
    </p:spTree>
    <p:extLst>
      <p:ext uri="{BB962C8B-B14F-4D97-AF65-F5344CB8AC3E}">
        <p14:creationId xmlns:p14="http://schemas.microsoft.com/office/powerpoint/2010/main" val="4160487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FFC3DF-007D-491D-9687-906239F44071}" type="datetimeFigureOut">
              <a:rPr lang="en-GB" smtClean="0"/>
              <a:t>31/07/2018</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0A3137-E663-4F01-BF6E-DD140486EB87}" type="slidenum">
              <a:rPr lang="en-GB" smtClean="0"/>
              <a:t>‹#›</a:t>
            </a:fld>
            <a:endParaRPr lang="en-GB" dirty="0"/>
          </a:p>
        </p:txBody>
      </p:sp>
    </p:spTree>
    <p:extLst>
      <p:ext uri="{BB962C8B-B14F-4D97-AF65-F5344CB8AC3E}">
        <p14:creationId xmlns:p14="http://schemas.microsoft.com/office/powerpoint/2010/main" val="2943175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10" Type="http://schemas.microsoft.com/office/2007/relationships/hdphoto" Target="../media/hdphoto4.wdp"/><Relationship Id="rId4" Type="http://schemas.openxmlformats.org/officeDocument/2006/relationships/image" Target="../media/image27.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jpg"/><Relationship Id="rId7" Type="http://schemas.openxmlformats.org/officeDocument/2006/relationships/image" Target="../media/image37.png"/><Relationship Id="rId12" Type="http://schemas.microsoft.com/office/2007/relationships/hdphoto" Target="../media/hdphoto6.wdp"/><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0.png"/><Relationship Id="rId5" Type="http://schemas.microsoft.com/office/2007/relationships/hdphoto" Target="../media/hdphoto5.wdp"/><Relationship Id="rId10" Type="http://schemas.openxmlformats.org/officeDocument/2006/relationships/image" Target="../media/image39.png"/><Relationship Id="rId4" Type="http://schemas.openxmlformats.org/officeDocument/2006/relationships/image" Target="../media/image35.png"/><Relationship Id="rId9"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jpg"/><Relationship Id="rId2" Type="http://schemas.openxmlformats.org/officeDocument/2006/relationships/image" Target="../media/image44.jp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g"/><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52.jpeg"/></Relationships>
</file>

<file path=ppt/slides/_rels/slide1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55.jpg"/></Relationships>
</file>

<file path=ppt/slides/_rels/slide16.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57.png"/><Relationship Id="rId2" Type="http://schemas.openxmlformats.org/officeDocument/2006/relationships/image" Target="../media/image25.jp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56.png"/><Relationship Id="rId4" Type="http://schemas.openxmlformats.org/officeDocument/2006/relationships/hyperlink" Target="http://www.repulsedrones.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1.gif"/><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1.gif"/><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gif"/><Relationship Id="rId7"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gif"/><Relationship Id="rId7" Type="http://schemas.openxmlformats.org/officeDocument/2006/relationships/image" Target="../media/image16.jp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1.jpg"/><Relationship Id="rId5" Type="http://schemas.microsoft.com/office/2007/relationships/hdphoto" Target="../media/hdphoto2.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jpg"/><Relationship Id="rId5" Type="http://schemas.microsoft.com/office/2007/relationships/hdphoto" Target="../media/hdphoto3.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7B08FE-4980-4B31-A84C-334CC18FC4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80"/>
            <a:ext cx="12182982" cy="6863080"/>
          </a:xfrm>
          <a:prstGeom prst="rect">
            <a:avLst/>
          </a:prstGeom>
        </p:spPr>
      </p:pic>
    </p:spTree>
    <p:extLst>
      <p:ext uri="{BB962C8B-B14F-4D97-AF65-F5344CB8AC3E}">
        <p14:creationId xmlns:p14="http://schemas.microsoft.com/office/powerpoint/2010/main" val="2299067294"/>
      </p:ext>
    </p:extLst>
  </p:cSld>
  <p:clrMapOvr>
    <a:masterClrMapping/>
  </p:clrMapOvr>
  <mc:AlternateContent xmlns:mc="http://schemas.openxmlformats.org/markup-compatibility/2006" xmlns:p14="http://schemas.microsoft.com/office/powerpoint/2010/main">
    <mc:Choice Requires="p14">
      <p:transition spd="slow" p14:dur="2000" advTm="5333"/>
    </mc:Choice>
    <mc:Fallback xmlns="">
      <p:transition spd="slow" advTm="533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09887F8-7350-480E-90B7-33AE6CC78576}"/>
              </a:ext>
            </a:extLst>
          </p:cNvPr>
          <p:cNvSpPr txBox="1"/>
          <p:nvPr/>
        </p:nvSpPr>
        <p:spPr>
          <a:xfrm>
            <a:off x="0" y="0"/>
            <a:ext cx="12192000" cy="923330"/>
          </a:xfrm>
          <a:prstGeom prst="rect">
            <a:avLst/>
          </a:prstGeom>
          <a:solidFill>
            <a:srgbClr val="002060"/>
          </a:solidFill>
        </p:spPr>
        <p:txBody>
          <a:bodyPr wrap="square" rtlCol="0">
            <a:spAutoFit/>
          </a:bodyPr>
          <a:lstStyle/>
          <a:p>
            <a:pPr algn="ctr"/>
            <a:r>
              <a:rPr lang="en-GB" sz="5400" b="1" u="sng" dirty="0">
                <a:solidFill>
                  <a:srgbClr val="FF0000"/>
                </a:solidFill>
                <a:effectLst>
                  <a:outerShdw blurRad="38100" dist="38100" dir="2700000" algn="tl">
                    <a:srgbClr val="000000">
                      <a:alpha val="43137"/>
                    </a:srgbClr>
                  </a:outerShdw>
                </a:effectLst>
              </a:rPr>
              <a:t>Protecting an aircraft in flight</a:t>
            </a:r>
          </a:p>
        </p:txBody>
      </p:sp>
      <p:pic>
        <p:nvPicPr>
          <p:cNvPr id="6" name="Picture 5" descr="A group of clouds in the sky&#10;&#10;Description generated with very high confidence">
            <a:extLst>
              <a:ext uri="{FF2B5EF4-FFF2-40B4-BE49-F238E27FC236}">
                <a16:creationId xmlns:a16="http://schemas.microsoft.com/office/drawing/2014/main" id="{1B36E753-C984-4CA9-B6AD-1577332ADF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6902"/>
            <a:ext cx="12192000" cy="5931098"/>
          </a:xfrm>
          <a:prstGeom prst="rect">
            <a:avLst/>
          </a:prstGeom>
        </p:spPr>
      </p:pic>
      <p:pic>
        <p:nvPicPr>
          <p:cNvPr id="7" name="Picture 6">
            <a:extLst>
              <a:ext uri="{FF2B5EF4-FFF2-40B4-BE49-F238E27FC236}">
                <a16:creationId xmlns:a16="http://schemas.microsoft.com/office/drawing/2014/main" id="{8AE398B4-2AEC-4E24-BD92-DC59C44EE823}"/>
              </a:ext>
            </a:extLst>
          </p:cNvPr>
          <p:cNvPicPr>
            <a:picLocks noChangeAspect="1"/>
          </p:cNvPicPr>
          <p:nvPr/>
        </p:nvPicPr>
        <p:blipFill>
          <a:blip r:embed="rId3"/>
          <a:stretch>
            <a:fillRect/>
          </a:stretch>
        </p:blipFill>
        <p:spPr>
          <a:xfrm>
            <a:off x="6449351" y="923357"/>
            <a:ext cx="3767545" cy="3243765"/>
          </a:xfrm>
          <a:prstGeom prst="rect">
            <a:avLst/>
          </a:prstGeom>
        </p:spPr>
      </p:pic>
      <p:pic>
        <p:nvPicPr>
          <p:cNvPr id="8" name="Picture 7">
            <a:extLst>
              <a:ext uri="{FF2B5EF4-FFF2-40B4-BE49-F238E27FC236}">
                <a16:creationId xmlns:a16="http://schemas.microsoft.com/office/drawing/2014/main" id="{6BBDF2A6-5BA1-4A25-9441-9470A7199108}"/>
              </a:ext>
            </a:extLst>
          </p:cNvPr>
          <p:cNvPicPr>
            <a:picLocks noChangeAspect="1"/>
          </p:cNvPicPr>
          <p:nvPr/>
        </p:nvPicPr>
        <p:blipFill>
          <a:blip r:embed="rId4"/>
          <a:stretch>
            <a:fillRect/>
          </a:stretch>
        </p:blipFill>
        <p:spPr>
          <a:xfrm>
            <a:off x="9783871" y="1590970"/>
            <a:ext cx="2408129" cy="1969179"/>
          </a:xfrm>
          <a:prstGeom prst="rect">
            <a:avLst/>
          </a:prstGeom>
        </p:spPr>
      </p:pic>
      <p:pic>
        <p:nvPicPr>
          <p:cNvPr id="9" name="Picture 8">
            <a:extLst>
              <a:ext uri="{FF2B5EF4-FFF2-40B4-BE49-F238E27FC236}">
                <a16:creationId xmlns:a16="http://schemas.microsoft.com/office/drawing/2014/main" id="{899A8AF5-917B-4A27-8BA1-C623388A2F3A}"/>
              </a:ext>
            </a:extLst>
          </p:cNvPr>
          <p:cNvPicPr>
            <a:picLocks noChangeAspect="1"/>
          </p:cNvPicPr>
          <p:nvPr/>
        </p:nvPicPr>
        <p:blipFill>
          <a:blip r:embed="rId5"/>
          <a:stretch>
            <a:fillRect/>
          </a:stretch>
        </p:blipFill>
        <p:spPr>
          <a:xfrm>
            <a:off x="8079784" y="938784"/>
            <a:ext cx="124081" cy="3267456"/>
          </a:xfrm>
          <a:prstGeom prst="rect">
            <a:avLst/>
          </a:prstGeom>
        </p:spPr>
      </p:pic>
      <p:pic>
        <p:nvPicPr>
          <p:cNvPr id="10" name="Picture 9">
            <a:extLst>
              <a:ext uri="{FF2B5EF4-FFF2-40B4-BE49-F238E27FC236}">
                <a16:creationId xmlns:a16="http://schemas.microsoft.com/office/drawing/2014/main" id="{58144AEA-418E-4FED-B9BC-149B2A380CCF}"/>
              </a:ext>
            </a:extLst>
          </p:cNvPr>
          <p:cNvPicPr>
            <a:picLocks noChangeAspect="1"/>
          </p:cNvPicPr>
          <p:nvPr/>
        </p:nvPicPr>
        <p:blipFill>
          <a:blip r:embed="rId5"/>
          <a:stretch>
            <a:fillRect/>
          </a:stretch>
        </p:blipFill>
        <p:spPr>
          <a:xfrm rot="10800000">
            <a:off x="8077459" y="868226"/>
            <a:ext cx="125245" cy="3298124"/>
          </a:xfrm>
          <a:prstGeom prst="rect">
            <a:avLst/>
          </a:prstGeom>
        </p:spPr>
      </p:pic>
      <p:sp>
        <p:nvSpPr>
          <p:cNvPr id="11" name="Rectangle 10">
            <a:extLst>
              <a:ext uri="{FF2B5EF4-FFF2-40B4-BE49-F238E27FC236}">
                <a16:creationId xmlns:a16="http://schemas.microsoft.com/office/drawing/2014/main" id="{8CF5E2EF-EF02-4717-A357-96845A79C9E8}"/>
              </a:ext>
            </a:extLst>
          </p:cNvPr>
          <p:cNvSpPr/>
          <p:nvPr/>
        </p:nvSpPr>
        <p:spPr>
          <a:xfrm>
            <a:off x="7359398" y="1748909"/>
            <a:ext cx="889251" cy="1200329"/>
          </a:xfrm>
          <a:prstGeom prst="rect">
            <a:avLst/>
          </a:prstGeom>
        </p:spPr>
        <p:txBody>
          <a:bodyPr wrap="square">
            <a:spAutoFit/>
          </a:bodyPr>
          <a:lstStyle/>
          <a:p>
            <a:r>
              <a:rPr lang="en-GB" dirty="0"/>
              <a:t>Beam width approx. 1Km</a:t>
            </a:r>
          </a:p>
        </p:txBody>
      </p:sp>
      <p:pic>
        <p:nvPicPr>
          <p:cNvPr id="12" name="Picture 11">
            <a:extLst>
              <a:ext uri="{FF2B5EF4-FFF2-40B4-BE49-F238E27FC236}">
                <a16:creationId xmlns:a16="http://schemas.microsoft.com/office/drawing/2014/main" id="{E9657262-B761-4397-92BE-D589DF3CB46C}"/>
              </a:ext>
            </a:extLst>
          </p:cNvPr>
          <p:cNvPicPr>
            <a:picLocks noChangeAspect="1"/>
          </p:cNvPicPr>
          <p:nvPr/>
        </p:nvPicPr>
        <p:blipFill>
          <a:blip r:embed="rId6"/>
          <a:stretch>
            <a:fillRect/>
          </a:stretch>
        </p:blipFill>
        <p:spPr>
          <a:xfrm>
            <a:off x="1872171" y="3941502"/>
            <a:ext cx="7297544" cy="2792210"/>
          </a:xfrm>
          <a:prstGeom prst="rect">
            <a:avLst/>
          </a:prstGeom>
        </p:spPr>
      </p:pic>
      <p:pic>
        <p:nvPicPr>
          <p:cNvPr id="13" name="Picture 12">
            <a:extLst>
              <a:ext uri="{FF2B5EF4-FFF2-40B4-BE49-F238E27FC236}">
                <a16:creationId xmlns:a16="http://schemas.microsoft.com/office/drawing/2014/main" id="{E82D9B11-E0E0-42FF-A516-CA1AF8FEB3D4}"/>
              </a:ext>
            </a:extLst>
          </p:cNvPr>
          <p:cNvPicPr>
            <a:picLocks noChangeAspect="1"/>
          </p:cNvPicPr>
          <p:nvPr/>
        </p:nvPicPr>
        <p:blipFill>
          <a:blip r:embed="rId7"/>
          <a:stretch>
            <a:fillRect/>
          </a:stretch>
        </p:blipFill>
        <p:spPr>
          <a:xfrm>
            <a:off x="9098075" y="3736577"/>
            <a:ext cx="3395766" cy="3121423"/>
          </a:xfrm>
          <a:prstGeom prst="rect">
            <a:avLst/>
          </a:prstGeom>
        </p:spPr>
      </p:pic>
      <p:pic>
        <p:nvPicPr>
          <p:cNvPr id="14" name="Picture 13">
            <a:extLst>
              <a:ext uri="{FF2B5EF4-FFF2-40B4-BE49-F238E27FC236}">
                <a16:creationId xmlns:a16="http://schemas.microsoft.com/office/drawing/2014/main" id="{D3E65716-7A6E-4AF4-A412-B64EDE5ED639}"/>
              </a:ext>
            </a:extLst>
          </p:cNvPr>
          <p:cNvPicPr>
            <a:picLocks noChangeAspect="1"/>
          </p:cNvPicPr>
          <p:nvPr/>
        </p:nvPicPr>
        <p:blipFill>
          <a:blip r:embed="rId8"/>
          <a:stretch>
            <a:fillRect/>
          </a:stretch>
        </p:blipFill>
        <p:spPr>
          <a:xfrm>
            <a:off x="1851543" y="5248645"/>
            <a:ext cx="7376799" cy="164606"/>
          </a:xfrm>
          <a:prstGeom prst="rect">
            <a:avLst/>
          </a:prstGeom>
        </p:spPr>
      </p:pic>
      <p:pic>
        <p:nvPicPr>
          <p:cNvPr id="15" name="Picture 14">
            <a:extLst>
              <a:ext uri="{FF2B5EF4-FFF2-40B4-BE49-F238E27FC236}">
                <a16:creationId xmlns:a16="http://schemas.microsoft.com/office/drawing/2014/main" id="{78517E11-961C-4C36-81E3-08BEC9D1C6CA}"/>
              </a:ext>
            </a:extLst>
          </p:cNvPr>
          <p:cNvPicPr>
            <a:picLocks noChangeAspect="1"/>
          </p:cNvPicPr>
          <p:nvPr/>
        </p:nvPicPr>
        <p:blipFill>
          <a:blip r:embed="rId8"/>
          <a:stretch>
            <a:fillRect/>
          </a:stretch>
        </p:blipFill>
        <p:spPr>
          <a:xfrm rot="10800000">
            <a:off x="1757589" y="5248645"/>
            <a:ext cx="7376799" cy="164606"/>
          </a:xfrm>
          <a:prstGeom prst="rect">
            <a:avLst/>
          </a:prstGeom>
        </p:spPr>
      </p:pic>
      <p:sp>
        <p:nvSpPr>
          <p:cNvPr id="16" name="Rectangle 15">
            <a:extLst>
              <a:ext uri="{FF2B5EF4-FFF2-40B4-BE49-F238E27FC236}">
                <a16:creationId xmlns:a16="http://schemas.microsoft.com/office/drawing/2014/main" id="{5FFBF810-F3FC-474F-B003-0738B0DE6033}"/>
              </a:ext>
            </a:extLst>
          </p:cNvPr>
          <p:cNvSpPr/>
          <p:nvPr/>
        </p:nvSpPr>
        <p:spPr>
          <a:xfrm>
            <a:off x="3766528" y="5005349"/>
            <a:ext cx="3137718" cy="369332"/>
          </a:xfrm>
          <a:prstGeom prst="rect">
            <a:avLst/>
          </a:prstGeom>
        </p:spPr>
        <p:txBody>
          <a:bodyPr wrap="none">
            <a:spAutoFit/>
          </a:bodyPr>
          <a:lstStyle/>
          <a:p>
            <a:r>
              <a:rPr lang="en-GB" dirty="0"/>
              <a:t>Beam length in excess of 1.5Km</a:t>
            </a:r>
          </a:p>
        </p:txBody>
      </p:sp>
      <p:sp>
        <p:nvSpPr>
          <p:cNvPr id="19" name="Rectangle 18">
            <a:extLst>
              <a:ext uri="{FF2B5EF4-FFF2-40B4-BE49-F238E27FC236}">
                <a16:creationId xmlns:a16="http://schemas.microsoft.com/office/drawing/2014/main" id="{443CC1A9-1FC4-460C-8E9D-1D3363413AC0}"/>
              </a:ext>
            </a:extLst>
          </p:cNvPr>
          <p:cNvSpPr/>
          <p:nvPr/>
        </p:nvSpPr>
        <p:spPr>
          <a:xfrm>
            <a:off x="0" y="914401"/>
            <a:ext cx="5122416" cy="3018408"/>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205B2313-23F8-4BF9-8B89-BA5DBE09A46E}"/>
              </a:ext>
            </a:extLst>
          </p:cNvPr>
          <p:cNvSpPr/>
          <p:nvPr/>
        </p:nvSpPr>
        <p:spPr>
          <a:xfrm>
            <a:off x="0" y="994886"/>
            <a:ext cx="5095783" cy="1754326"/>
          </a:xfrm>
          <a:prstGeom prst="rect">
            <a:avLst/>
          </a:prstGeom>
        </p:spPr>
        <p:txBody>
          <a:bodyPr wrap="square">
            <a:spAutoFit/>
          </a:bodyPr>
          <a:lstStyle/>
          <a:p>
            <a:pPr algn="ctr"/>
            <a:r>
              <a:rPr lang="en-GB" b="1" dirty="0">
                <a:solidFill>
                  <a:schemeClr val="bg1"/>
                </a:solidFill>
              </a:rPr>
              <a:t>Generally an approach speed of an airplane on landing is 175mph. With a Repulse® unit fitted in the front of an aircraft we can protect in front of it for approximately 20 seconds which is a good safety margin to repulse the drone and get it out of the way making the approach for landing safe.</a:t>
            </a:r>
          </a:p>
        </p:txBody>
      </p:sp>
      <p:sp>
        <p:nvSpPr>
          <p:cNvPr id="18" name="Rectangle 17">
            <a:extLst>
              <a:ext uri="{FF2B5EF4-FFF2-40B4-BE49-F238E27FC236}">
                <a16:creationId xmlns:a16="http://schemas.microsoft.com/office/drawing/2014/main" id="{C2FBEDD2-DBDA-4FD4-AEFF-E05ABA0D9F02}"/>
              </a:ext>
            </a:extLst>
          </p:cNvPr>
          <p:cNvSpPr/>
          <p:nvPr/>
        </p:nvSpPr>
        <p:spPr>
          <a:xfrm>
            <a:off x="0" y="2714536"/>
            <a:ext cx="5131293" cy="1200329"/>
          </a:xfrm>
          <a:prstGeom prst="rect">
            <a:avLst/>
          </a:prstGeom>
        </p:spPr>
        <p:txBody>
          <a:bodyPr wrap="square">
            <a:spAutoFit/>
          </a:bodyPr>
          <a:lstStyle/>
          <a:p>
            <a:pPr algn="ctr"/>
            <a:r>
              <a:rPr lang="en-GB" b="1" dirty="0">
                <a:solidFill>
                  <a:schemeClr val="bg1"/>
                </a:solidFill>
              </a:rPr>
              <a:t>Using a Repulse®24 system either in the nose or sitting on the dashboard of a airplane it can protect against a drone encroachment for a distance in excess of 1.5Km and a width of approximately 1Km.</a:t>
            </a:r>
          </a:p>
        </p:txBody>
      </p:sp>
      <p:pic>
        <p:nvPicPr>
          <p:cNvPr id="21" name="Picture 20" descr="A picture containing indoor, wall, black, table&#10;&#10;Description generated with very high confidence">
            <a:extLst>
              <a:ext uri="{FF2B5EF4-FFF2-40B4-BE49-F238E27FC236}">
                <a16:creationId xmlns:a16="http://schemas.microsoft.com/office/drawing/2014/main" id="{BC1F5459-C466-4216-ACBD-2CC913CE8B1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213" b="97366" l="9972" r="94031">
                        <a14:foregroundMark x1="42135" y1="41834" x2="42135" y2="41834"/>
                        <a14:foregroundMark x1="40379" y1="40411" x2="40379" y2="40411"/>
                        <a14:foregroundMark x1="67346" y1="41834" x2="77598" y2="42308"/>
                        <a14:foregroundMark x1="77598" y1="42308" x2="84972" y2="48525"/>
                        <a14:foregroundMark x1="84972" y1="48525" x2="81812" y2="55111"/>
                        <a14:foregroundMark x1="81812" y1="55111" x2="89817" y2="68019"/>
                        <a14:foregroundMark x1="89817" y1="68019" x2="78511" y2="80295"/>
                        <a14:foregroundMark x1="78511" y1="80295" x2="76896" y2="72445"/>
                        <a14:foregroundMark x1="76896" y1="72445" x2="79424" y2="62118"/>
                        <a14:foregroundMark x1="64537" y1="46997" x2="54986" y2="47524"/>
                        <a14:foregroundMark x1="54986" y1="47524" x2="45716" y2="53109"/>
                        <a14:foregroundMark x1="45716" y1="53109" x2="43399" y2="61222"/>
                        <a14:foregroundMark x1="43399" y1="61222" x2="59972" y2="80980"/>
                        <a14:foregroundMark x1="59972" y1="80980" x2="69944" y2="83404"/>
                        <a14:foregroundMark x1="69944" y1="83404" x2="71770" y2="79874"/>
                        <a14:foregroundMark x1="72823" y1="66544" x2="68680" y2="60169"/>
                        <a14:foregroundMark x1="68680" y1="60169" x2="71980" y2="63066"/>
                        <a14:foregroundMark x1="62851" y1="49315" x2="72542" y2="48736"/>
                        <a14:foregroundMark x1="72542" y1="48736" x2="74017" y2="48051"/>
                        <a14:foregroundMark x1="56250" y1="87250" x2="90239" y2="81928"/>
                        <a14:foregroundMark x1="94031" y1="80927" x2="93890" y2="78556"/>
                        <a14:foregroundMark x1="62851" y1="85300" x2="84551" y2="81560"/>
                        <a14:foregroundMark x1="57303" y1="35880" x2="54003" y2="20443"/>
                        <a14:foregroundMark x1="27809" y1="44257" x2="29705" y2="50105"/>
                        <a14:foregroundMark x1="30407" y1="53741" x2="33989" y2="74552"/>
                        <a14:foregroundMark x1="35744" y1="91781" x2="45365" y2="92044"/>
                        <a14:foregroundMark x1="45365" y1="92044" x2="54284" y2="88567"/>
                        <a14:foregroundMark x1="54284" y1="88567" x2="63764" y2="87882"/>
                        <a14:foregroundMark x1="63764" y1="87882" x2="78020" y2="88040"/>
                        <a14:foregroundMark x1="54003" y1="92835" x2="35042" y2="96997"/>
                        <a14:foregroundMark x1="35042" y1="96997" x2="32795" y2="96575"/>
                        <a14:foregroundMark x1="43820" y1="97471" x2="81531" y2="91886"/>
                        <a14:foregroundMark x1="81531" y1="91886" x2="81601" y2="91886"/>
                        <a14:foregroundMark x1="37781" y1="9062" x2="39326" y2="7640"/>
                        <a14:foregroundMark x1="43469" y1="3372" x2="49228" y2="2213"/>
                      </a14:backgroundRemoval>
                    </a14:imgEffect>
                  </a14:imgLayer>
                </a14:imgProps>
              </a:ext>
              <a:ext uri="{28A0092B-C50C-407E-A947-70E740481C1C}">
                <a14:useLocalDpi xmlns:a14="http://schemas.microsoft.com/office/drawing/2010/main" val="0"/>
              </a:ext>
            </a:extLst>
          </a:blip>
          <a:stretch>
            <a:fillRect/>
          </a:stretch>
        </p:blipFill>
        <p:spPr>
          <a:xfrm rot="640932">
            <a:off x="-143131" y="3994952"/>
            <a:ext cx="2001508" cy="2667740"/>
          </a:xfrm>
          <a:prstGeom prst="rect">
            <a:avLst/>
          </a:prstGeom>
        </p:spPr>
      </p:pic>
    </p:spTree>
    <p:extLst>
      <p:ext uri="{BB962C8B-B14F-4D97-AF65-F5344CB8AC3E}">
        <p14:creationId xmlns:p14="http://schemas.microsoft.com/office/powerpoint/2010/main" val="1987974716"/>
      </p:ext>
    </p:extLst>
  </p:cSld>
  <p:clrMapOvr>
    <a:masterClrMapping/>
  </p:clrMapOvr>
  <mc:AlternateContent xmlns:mc="http://schemas.openxmlformats.org/markup-compatibility/2006" xmlns:p14="http://schemas.microsoft.com/office/powerpoint/2010/main">
    <mc:Choice Requires="p14">
      <p:transition spd="slow" p14:dur="2000" advTm="35516"/>
    </mc:Choice>
    <mc:Fallback xmlns="">
      <p:transition spd="slow" advTm="35516"/>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louds in the sky&#10;&#10;Description generated with very high confidence">
            <a:extLst>
              <a:ext uri="{FF2B5EF4-FFF2-40B4-BE49-F238E27FC236}">
                <a16:creationId xmlns:a16="http://schemas.microsoft.com/office/drawing/2014/main" id="{E5853F8D-9C8C-4D05-8C7E-35B5721492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124737"/>
          </a:xfrm>
          <a:prstGeom prst="rect">
            <a:avLst/>
          </a:prstGeom>
        </p:spPr>
      </p:pic>
      <p:pic>
        <p:nvPicPr>
          <p:cNvPr id="5" name="Picture 4" descr="A close up of a green field&#10;&#10;Description generated with very high confidence">
            <a:extLst>
              <a:ext uri="{FF2B5EF4-FFF2-40B4-BE49-F238E27FC236}">
                <a16:creationId xmlns:a16="http://schemas.microsoft.com/office/drawing/2014/main" id="{4C769D43-DE8C-4E43-BAE7-32981282D9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57775"/>
            <a:ext cx="12192000" cy="1800225"/>
          </a:xfrm>
          <a:prstGeom prst="rect">
            <a:avLst/>
          </a:prstGeom>
        </p:spPr>
      </p:pic>
      <p:pic>
        <p:nvPicPr>
          <p:cNvPr id="7" name="Picture 6">
            <a:extLst>
              <a:ext uri="{FF2B5EF4-FFF2-40B4-BE49-F238E27FC236}">
                <a16:creationId xmlns:a16="http://schemas.microsoft.com/office/drawing/2014/main" id="{036A7386-4FA6-41D1-89A4-EFED8D967A9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400" b="94800" l="9901" r="90099">
                        <a14:foregroundMark x1="18812" y1="8400" x2="23267" y2="8400"/>
                        <a14:foregroundMark x1="39109" y1="8800" x2="41584" y2="8400"/>
                        <a14:foregroundMark x1="10891" y1="20000" x2="10396" y2="30000"/>
                        <a14:foregroundMark x1="50495" y1="94800" x2="41584" y2="90400"/>
                        <a14:foregroundMark x1="90099" y1="30000" x2="90099" y2="30000"/>
                        <a14:foregroundMark x1="88614" y1="30000" x2="88614" y2="30000"/>
                        <a14:backgroundMark x1="56931" y1="31200" x2="56931" y2="31200"/>
                        <a14:backgroundMark x1="89109" y1="30800" x2="89109" y2="30800"/>
                        <a14:backgroundMark x1="90099" y1="30800" x2="90099" y2="30800"/>
                        <a14:backgroundMark x1="88119" y1="30800" x2="88119" y2="30800"/>
                        <a14:backgroundMark x1="79703" y1="29200" x2="79703" y2="29200"/>
                        <a14:backgroundMark x1="75743" y1="32800" x2="75743" y2="32800"/>
                        <a14:backgroundMark x1="54455" y1="38800" x2="54455" y2="38800"/>
                        <a14:backgroundMark x1="38614" y1="82000" x2="38614" y2="82000"/>
                      </a14:backgroundRemoval>
                    </a14:imgEffect>
                  </a14:imgLayer>
                </a14:imgProps>
              </a:ext>
              <a:ext uri="{28A0092B-C50C-407E-A947-70E740481C1C}">
                <a14:useLocalDpi xmlns:a14="http://schemas.microsoft.com/office/drawing/2010/main" val="0"/>
              </a:ext>
            </a:extLst>
          </a:blip>
          <a:stretch>
            <a:fillRect/>
          </a:stretch>
        </p:blipFill>
        <p:spPr>
          <a:xfrm>
            <a:off x="10368632" y="4447713"/>
            <a:ext cx="684065" cy="846615"/>
          </a:xfrm>
          <a:prstGeom prst="rect">
            <a:avLst/>
          </a:prstGeom>
        </p:spPr>
      </p:pic>
      <p:pic>
        <p:nvPicPr>
          <p:cNvPr id="8" name="Picture 7">
            <a:extLst>
              <a:ext uri="{FF2B5EF4-FFF2-40B4-BE49-F238E27FC236}">
                <a16:creationId xmlns:a16="http://schemas.microsoft.com/office/drawing/2014/main" id="{AFD92E00-4D36-4828-9DED-0CFC076DDDF7}"/>
              </a:ext>
            </a:extLst>
          </p:cNvPr>
          <p:cNvPicPr>
            <a:picLocks noChangeAspect="1"/>
          </p:cNvPicPr>
          <p:nvPr/>
        </p:nvPicPr>
        <p:blipFill>
          <a:blip r:embed="rId6"/>
          <a:stretch>
            <a:fillRect/>
          </a:stretch>
        </p:blipFill>
        <p:spPr>
          <a:xfrm>
            <a:off x="10249349" y="5140171"/>
            <a:ext cx="632805" cy="776796"/>
          </a:xfrm>
          <a:prstGeom prst="rect">
            <a:avLst/>
          </a:prstGeom>
        </p:spPr>
      </p:pic>
      <p:pic>
        <p:nvPicPr>
          <p:cNvPr id="9" name="Picture 8">
            <a:extLst>
              <a:ext uri="{FF2B5EF4-FFF2-40B4-BE49-F238E27FC236}">
                <a16:creationId xmlns:a16="http://schemas.microsoft.com/office/drawing/2014/main" id="{EAE9409B-C8C5-4679-9228-1C48EEA7E092}"/>
              </a:ext>
            </a:extLst>
          </p:cNvPr>
          <p:cNvPicPr>
            <a:picLocks noChangeAspect="1"/>
          </p:cNvPicPr>
          <p:nvPr/>
        </p:nvPicPr>
        <p:blipFill>
          <a:blip r:embed="rId6"/>
          <a:stretch>
            <a:fillRect/>
          </a:stretch>
        </p:blipFill>
        <p:spPr>
          <a:xfrm>
            <a:off x="10969987" y="4421079"/>
            <a:ext cx="662515" cy="813267"/>
          </a:xfrm>
          <a:prstGeom prst="rect">
            <a:avLst/>
          </a:prstGeom>
        </p:spPr>
      </p:pic>
      <p:pic>
        <p:nvPicPr>
          <p:cNvPr id="10" name="Picture 9">
            <a:extLst>
              <a:ext uri="{FF2B5EF4-FFF2-40B4-BE49-F238E27FC236}">
                <a16:creationId xmlns:a16="http://schemas.microsoft.com/office/drawing/2014/main" id="{68F2C6C0-5E43-4087-8CBB-197279C61EBA}"/>
              </a:ext>
            </a:extLst>
          </p:cNvPr>
          <p:cNvPicPr>
            <a:picLocks noChangeAspect="1"/>
          </p:cNvPicPr>
          <p:nvPr/>
        </p:nvPicPr>
        <p:blipFill>
          <a:blip r:embed="rId6"/>
          <a:stretch>
            <a:fillRect/>
          </a:stretch>
        </p:blipFill>
        <p:spPr>
          <a:xfrm>
            <a:off x="10880549" y="5140170"/>
            <a:ext cx="654501" cy="803429"/>
          </a:xfrm>
          <a:prstGeom prst="rect">
            <a:avLst/>
          </a:prstGeom>
        </p:spPr>
      </p:pic>
      <p:sp>
        <p:nvSpPr>
          <p:cNvPr id="25" name="TextBox 24">
            <a:extLst>
              <a:ext uri="{FF2B5EF4-FFF2-40B4-BE49-F238E27FC236}">
                <a16:creationId xmlns:a16="http://schemas.microsoft.com/office/drawing/2014/main" id="{460C0620-479B-44B3-8157-E2C98896F3C8}"/>
              </a:ext>
            </a:extLst>
          </p:cNvPr>
          <p:cNvSpPr txBox="1"/>
          <p:nvPr/>
        </p:nvSpPr>
        <p:spPr>
          <a:xfrm>
            <a:off x="0" y="822294"/>
            <a:ext cx="3746377" cy="2308324"/>
          </a:xfrm>
          <a:prstGeom prst="rect">
            <a:avLst/>
          </a:prstGeom>
          <a:solidFill>
            <a:schemeClr val="tx1">
              <a:lumMod val="75000"/>
              <a:lumOff val="25000"/>
            </a:schemeClr>
          </a:solidFill>
        </p:spPr>
        <p:txBody>
          <a:bodyPr wrap="square" rtlCol="0">
            <a:spAutoFit/>
          </a:bodyPr>
          <a:lstStyle/>
          <a:p>
            <a:r>
              <a:rPr lang="en-GB" dirty="0">
                <a:solidFill>
                  <a:schemeClr val="bg1"/>
                </a:solidFill>
              </a:rPr>
              <a:t>By putting a </a:t>
            </a:r>
            <a:r>
              <a:rPr lang="en-GB" b="1" dirty="0">
                <a:solidFill>
                  <a:schemeClr val="bg1"/>
                </a:solidFill>
              </a:rPr>
              <a:t>Repulse®24</a:t>
            </a:r>
            <a:r>
              <a:rPr lang="en-GB" dirty="0">
                <a:solidFill>
                  <a:schemeClr val="bg1"/>
                </a:solidFill>
              </a:rPr>
              <a:t> and/or </a:t>
            </a:r>
            <a:r>
              <a:rPr lang="en-GB" b="1" dirty="0">
                <a:solidFill>
                  <a:schemeClr val="bg1"/>
                </a:solidFill>
              </a:rPr>
              <a:t>Repulse®58</a:t>
            </a:r>
            <a:r>
              <a:rPr lang="en-GB" dirty="0">
                <a:solidFill>
                  <a:schemeClr val="bg1"/>
                </a:solidFill>
              </a:rPr>
              <a:t> in a soldiers backpack the entire squad can be protected from spying or weaponized drones.</a:t>
            </a:r>
          </a:p>
          <a:p>
            <a:r>
              <a:rPr lang="en-GB" dirty="0">
                <a:solidFill>
                  <a:schemeClr val="bg1"/>
                </a:solidFill>
              </a:rPr>
              <a:t>The unit without the small 6.8ah battery weighs only </a:t>
            </a:r>
            <a:r>
              <a:rPr lang="en-GB" u="sng" dirty="0">
                <a:solidFill>
                  <a:schemeClr val="bg1"/>
                </a:solidFill>
              </a:rPr>
              <a:t>350 grams</a:t>
            </a:r>
            <a:r>
              <a:rPr lang="en-GB" dirty="0">
                <a:solidFill>
                  <a:schemeClr val="bg1"/>
                </a:solidFill>
              </a:rPr>
              <a:t> and can fit into a side pocket and fix the antenna on the top of the backpack.</a:t>
            </a:r>
          </a:p>
        </p:txBody>
      </p:sp>
      <p:pic>
        <p:nvPicPr>
          <p:cNvPr id="66" name="Picture 65">
            <a:extLst>
              <a:ext uri="{FF2B5EF4-FFF2-40B4-BE49-F238E27FC236}">
                <a16:creationId xmlns:a16="http://schemas.microsoft.com/office/drawing/2014/main" id="{132004B3-C6E0-4D7A-91F8-2905C3B5398D}"/>
              </a:ext>
            </a:extLst>
          </p:cNvPr>
          <p:cNvPicPr>
            <a:picLocks noChangeAspect="1"/>
          </p:cNvPicPr>
          <p:nvPr/>
        </p:nvPicPr>
        <p:blipFill>
          <a:blip r:embed="rId7"/>
          <a:stretch>
            <a:fillRect/>
          </a:stretch>
        </p:blipFill>
        <p:spPr>
          <a:xfrm>
            <a:off x="9836459" y="4455518"/>
            <a:ext cx="648142" cy="795624"/>
          </a:xfrm>
          <a:prstGeom prst="rect">
            <a:avLst/>
          </a:prstGeom>
        </p:spPr>
      </p:pic>
      <p:pic>
        <p:nvPicPr>
          <p:cNvPr id="53" name="Picture 52" descr="A picture containing indoor, wall, black, table&#10;&#10;Description generated with very high confidence">
            <a:extLst>
              <a:ext uri="{FF2B5EF4-FFF2-40B4-BE49-F238E27FC236}">
                <a16:creationId xmlns:a16="http://schemas.microsoft.com/office/drawing/2014/main" id="{F2FF8297-0A63-49D9-A5FF-C7954189AA0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741" b="98841" l="9972" r="93399">
                        <a14:foregroundMark x1="34340" y1="39199" x2="32093" y2="46417"/>
                        <a14:foregroundMark x1="32093" y1="46417" x2="41573" y2="84510"/>
                        <a14:foregroundMark x1="41573" y1="84510" x2="50281" y2="88514"/>
                        <a14:foregroundMark x1="50281" y1="88514" x2="87921" y2="81243"/>
                        <a14:foregroundMark x1="87921" y1="81243" x2="83357" y2="43203"/>
                        <a14:foregroundMark x1="83357" y1="43203" x2="72191" y2="42993"/>
                        <a14:foregroundMark x1="72191" y1="42993" x2="58919" y2="48261"/>
                        <a14:foregroundMark x1="58919" y1="48261" x2="68399" y2="47682"/>
                        <a14:foregroundMark x1="68399" y1="47682" x2="73104" y2="53741"/>
                        <a14:foregroundMark x1="73104" y1="53741" x2="61166" y2="65964"/>
                        <a14:foregroundMark x1="61166" y1="65964" x2="73244" y2="64226"/>
                        <a14:foregroundMark x1="73244" y1="64226" x2="67767" y2="73393"/>
                        <a14:foregroundMark x1="67767" y1="73393" x2="55829" y2="75764"/>
                        <a14:foregroundMark x1="55829" y1="75764" x2="44382" y2="71549"/>
                        <a14:foregroundMark x1="44382" y1="71549" x2="49719" y2="41781"/>
                        <a14:foregroundMark x1="49719" y1="41781" x2="58006" y2="39621"/>
                        <a14:foregroundMark x1="73385" y1="48261" x2="71629" y2="50896"/>
                        <a14:foregroundMark x1="92837" y1="76133" x2="93399" y2="79874"/>
                        <a14:foregroundMark x1="69031" y1="34299" x2="28581" y2="34457"/>
                        <a14:foregroundMark x1="28581" y1="34457" x2="24860" y2="41675"/>
                        <a14:foregroundMark x1="24860" y1="41675" x2="26475" y2="49104"/>
                        <a14:foregroundMark x1="26475" y1="49104" x2="31601" y2="55427"/>
                        <a14:foregroundMark x1="31601" y1="55427" x2="27669" y2="61749"/>
                        <a14:foregroundMark x1="27669" y1="61749" x2="32514" y2="67861"/>
                        <a14:foregroundMark x1="32514" y1="67861" x2="32022" y2="75395"/>
                        <a14:foregroundMark x1="32022" y1="75395" x2="35885" y2="81823"/>
                        <a14:foregroundMark x1="35885" y1="81823" x2="33146" y2="89357"/>
                        <a14:foregroundMark x1="33146" y1="89357" x2="41713" y2="93203"/>
                        <a14:foregroundMark x1="41713" y1="93203" x2="62851" y2="91412"/>
                        <a14:foregroundMark x1="34551" y1="96944" x2="42987" y2="98671"/>
                        <a14:foregroundMark x1="50004" y1="97524" x2="59902" y2="95416"/>
                        <a14:foregroundMark x1="63834" y1="95153" x2="81461" y2="91886"/>
                        <a14:foregroundMark x1="63202" y1="9431" x2="62149" y2="6322"/>
                        <a14:foregroundMark x1="40028" y1="6744" x2="45576" y2="3741"/>
                        <a14:backgroundMark x1="44733" y1="99052" x2="49368" y2="98367"/>
                        <a14:backgroundMark x1="50913" y1="97471" x2="50913" y2="97471"/>
                        <a14:backgroundMark x1="50211" y1="97734" x2="50211" y2="97734"/>
                        <a14:backgroundMark x1="44171" y1="98894" x2="44382" y2="98894"/>
                        <a14:backgroundMark x1="44733" y1="98788" x2="43188" y2="98894"/>
                        <a14:backgroundMark x1="42626" y1="98630" x2="43188" y2="98630"/>
                      </a14:backgroundRemoval>
                    </a14:imgEffect>
                  </a14:imgLayer>
                </a14:imgProps>
              </a:ext>
              <a:ext uri="{28A0092B-C50C-407E-A947-70E740481C1C}">
                <a14:useLocalDpi xmlns:a14="http://schemas.microsoft.com/office/drawing/2010/main" val="0"/>
              </a:ext>
            </a:extLst>
          </a:blip>
          <a:stretch>
            <a:fillRect/>
          </a:stretch>
        </p:blipFill>
        <p:spPr>
          <a:xfrm>
            <a:off x="794459" y="3218432"/>
            <a:ext cx="2623444" cy="3496698"/>
          </a:xfrm>
          <a:prstGeom prst="rect">
            <a:avLst/>
          </a:prstGeom>
        </p:spPr>
      </p:pic>
      <p:pic>
        <p:nvPicPr>
          <p:cNvPr id="67" name="Picture 66">
            <a:extLst>
              <a:ext uri="{FF2B5EF4-FFF2-40B4-BE49-F238E27FC236}">
                <a16:creationId xmlns:a16="http://schemas.microsoft.com/office/drawing/2014/main" id="{5C107929-E40D-409F-933B-BAAA57B3DE34}"/>
              </a:ext>
            </a:extLst>
          </p:cNvPr>
          <p:cNvPicPr>
            <a:picLocks noChangeAspect="1"/>
          </p:cNvPicPr>
          <p:nvPr/>
        </p:nvPicPr>
        <p:blipFill>
          <a:blip r:embed="rId7"/>
          <a:stretch>
            <a:fillRect/>
          </a:stretch>
        </p:blipFill>
        <p:spPr>
          <a:xfrm>
            <a:off x="9645952" y="5131293"/>
            <a:ext cx="669973" cy="822421"/>
          </a:xfrm>
          <a:prstGeom prst="rect">
            <a:avLst/>
          </a:prstGeom>
        </p:spPr>
      </p:pic>
      <p:pic>
        <p:nvPicPr>
          <p:cNvPr id="68" name="Picture 67">
            <a:extLst>
              <a:ext uri="{FF2B5EF4-FFF2-40B4-BE49-F238E27FC236}">
                <a16:creationId xmlns:a16="http://schemas.microsoft.com/office/drawing/2014/main" id="{585E005F-AA78-4E87-99ED-6CB1A0303674}"/>
              </a:ext>
            </a:extLst>
          </p:cNvPr>
          <p:cNvPicPr>
            <a:picLocks noChangeAspect="1"/>
          </p:cNvPicPr>
          <p:nvPr/>
        </p:nvPicPr>
        <p:blipFill>
          <a:blip r:embed="rId10"/>
          <a:stretch>
            <a:fillRect/>
          </a:stretch>
        </p:blipFill>
        <p:spPr>
          <a:xfrm>
            <a:off x="9294004" y="4482299"/>
            <a:ext cx="670618" cy="823031"/>
          </a:xfrm>
          <a:prstGeom prst="rect">
            <a:avLst/>
          </a:prstGeom>
        </p:spPr>
      </p:pic>
      <p:pic>
        <p:nvPicPr>
          <p:cNvPr id="69" name="Picture 68">
            <a:extLst>
              <a:ext uri="{FF2B5EF4-FFF2-40B4-BE49-F238E27FC236}">
                <a16:creationId xmlns:a16="http://schemas.microsoft.com/office/drawing/2014/main" id="{CE13DFED-5884-42B1-A36E-D3D4CC96A805}"/>
              </a:ext>
            </a:extLst>
          </p:cNvPr>
          <p:cNvPicPr>
            <a:picLocks noChangeAspect="1"/>
          </p:cNvPicPr>
          <p:nvPr/>
        </p:nvPicPr>
        <p:blipFill>
          <a:blip r:embed="rId10"/>
          <a:stretch>
            <a:fillRect/>
          </a:stretch>
        </p:blipFill>
        <p:spPr>
          <a:xfrm>
            <a:off x="9089817" y="5103736"/>
            <a:ext cx="670618" cy="823031"/>
          </a:xfrm>
          <a:prstGeom prst="rect">
            <a:avLst/>
          </a:prstGeom>
        </p:spPr>
      </p:pic>
      <p:pic>
        <p:nvPicPr>
          <p:cNvPr id="70" name="Picture 69">
            <a:extLst>
              <a:ext uri="{FF2B5EF4-FFF2-40B4-BE49-F238E27FC236}">
                <a16:creationId xmlns:a16="http://schemas.microsoft.com/office/drawing/2014/main" id="{BDC9C037-594D-4891-B0B5-3B6E80FED089}"/>
              </a:ext>
            </a:extLst>
          </p:cNvPr>
          <p:cNvPicPr>
            <a:picLocks noChangeAspect="1"/>
          </p:cNvPicPr>
          <p:nvPr/>
        </p:nvPicPr>
        <p:blipFill>
          <a:blip r:embed="rId10"/>
          <a:stretch>
            <a:fillRect/>
          </a:stretch>
        </p:blipFill>
        <p:spPr>
          <a:xfrm>
            <a:off x="8681444" y="4473422"/>
            <a:ext cx="670618" cy="823031"/>
          </a:xfrm>
          <a:prstGeom prst="rect">
            <a:avLst/>
          </a:prstGeom>
        </p:spPr>
      </p:pic>
      <p:pic>
        <p:nvPicPr>
          <p:cNvPr id="71" name="Picture 70">
            <a:extLst>
              <a:ext uri="{FF2B5EF4-FFF2-40B4-BE49-F238E27FC236}">
                <a16:creationId xmlns:a16="http://schemas.microsoft.com/office/drawing/2014/main" id="{6791B021-3621-4019-B207-2558E3A73B2B}"/>
              </a:ext>
            </a:extLst>
          </p:cNvPr>
          <p:cNvPicPr>
            <a:picLocks noChangeAspect="1"/>
          </p:cNvPicPr>
          <p:nvPr/>
        </p:nvPicPr>
        <p:blipFill>
          <a:blip r:embed="rId10"/>
          <a:stretch>
            <a:fillRect/>
          </a:stretch>
        </p:blipFill>
        <p:spPr>
          <a:xfrm>
            <a:off x="8450625" y="5068226"/>
            <a:ext cx="670618" cy="823031"/>
          </a:xfrm>
          <a:prstGeom prst="rect">
            <a:avLst/>
          </a:prstGeom>
        </p:spPr>
      </p:pic>
      <p:sp>
        <p:nvSpPr>
          <p:cNvPr id="11" name="Oval 10">
            <a:extLst>
              <a:ext uri="{FF2B5EF4-FFF2-40B4-BE49-F238E27FC236}">
                <a16:creationId xmlns:a16="http://schemas.microsoft.com/office/drawing/2014/main" id="{168CDD0B-53FA-4021-9E90-B3BA274362E5}"/>
              </a:ext>
            </a:extLst>
          </p:cNvPr>
          <p:cNvSpPr/>
          <p:nvPr/>
        </p:nvSpPr>
        <p:spPr>
          <a:xfrm rot="20308810">
            <a:off x="6708836" y="-175994"/>
            <a:ext cx="5374878" cy="6022630"/>
          </a:xfrm>
          <a:prstGeom prst="ellipse">
            <a:avLst/>
          </a:prstGeom>
          <a:gradFill flip="none" rotWithShape="1">
            <a:gsLst>
              <a:gs pos="0">
                <a:srgbClr val="FF0000">
                  <a:alpha val="58000"/>
                </a:srgbClr>
              </a:gs>
              <a:gs pos="49000">
                <a:schemeClr val="accent4">
                  <a:lumMod val="97000"/>
                  <a:lumOff val="3000"/>
                  <a:alpha val="65000"/>
                </a:schemeClr>
              </a:gs>
              <a:gs pos="100000">
                <a:schemeClr val="accent4">
                  <a:lumMod val="60000"/>
                  <a:lumOff val="40000"/>
                  <a:alpha val="61000"/>
                </a:schemeClr>
              </a:gs>
            </a:gsLst>
            <a:lin ang="16200000" scaled="1"/>
            <a:tileRect/>
          </a:gra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a:extLst>
              <a:ext uri="{FF2B5EF4-FFF2-40B4-BE49-F238E27FC236}">
                <a16:creationId xmlns:a16="http://schemas.microsoft.com/office/drawing/2014/main" id="{6FAABAC7-F268-4118-B9FC-D6698E90AF7B}"/>
              </a:ext>
            </a:extLst>
          </p:cNvPr>
          <p:cNvSpPr txBox="1"/>
          <p:nvPr/>
        </p:nvSpPr>
        <p:spPr>
          <a:xfrm rot="20382755">
            <a:off x="8095275" y="2433908"/>
            <a:ext cx="3006324" cy="369332"/>
          </a:xfrm>
          <a:prstGeom prst="rect">
            <a:avLst/>
          </a:prstGeom>
          <a:noFill/>
        </p:spPr>
        <p:txBody>
          <a:bodyPr wrap="square" rtlCol="0">
            <a:spAutoFit/>
          </a:bodyPr>
          <a:lstStyle/>
          <a:p>
            <a:r>
              <a:rPr lang="en-GB" b="1" u="sng" dirty="0"/>
              <a:t>Protection in excess of 1.5Km</a:t>
            </a:r>
          </a:p>
        </p:txBody>
      </p:sp>
      <p:cxnSp>
        <p:nvCxnSpPr>
          <p:cNvPr id="60" name="Straight Arrow Connector 59">
            <a:extLst>
              <a:ext uri="{FF2B5EF4-FFF2-40B4-BE49-F238E27FC236}">
                <a16:creationId xmlns:a16="http://schemas.microsoft.com/office/drawing/2014/main" id="{A1EE2F99-6F99-4A11-BADE-9BE748DAFB20}"/>
              </a:ext>
            </a:extLst>
          </p:cNvPr>
          <p:cNvCxnSpPr>
            <a:cxnSpLocks/>
          </p:cNvCxnSpPr>
          <p:nvPr/>
        </p:nvCxnSpPr>
        <p:spPr>
          <a:xfrm flipH="1" flipV="1">
            <a:off x="8504812" y="293067"/>
            <a:ext cx="2078380" cy="5242160"/>
          </a:xfrm>
          <a:prstGeom prst="straightConnector1">
            <a:avLst/>
          </a:prstGeom>
          <a:ln>
            <a:solidFill>
              <a:schemeClr val="tx1"/>
            </a:solidFill>
            <a:headEnd type="triangle"/>
            <a:tailEnd type="triangle"/>
          </a:ln>
        </p:spPr>
        <p:style>
          <a:lnRef idx="3">
            <a:schemeClr val="dk1"/>
          </a:lnRef>
          <a:fillRef idx="0">
            <a:schemeClr val="dk1"/>
          </a:fillRef>
          <a:effectRef idx="2">
            <a:schemeClr val="dk1"/>
          </a:effectRef>
          <a:fontRef idx="minor">
            <a:schemeClr val="tx1"/>
          </a:fontRef>
        </p:style>
      </p:cxnSp>
      <p:sp>
        <p:nvSpPr>
          <p:cNvPr id="29" name="TextBox 28">
            <a:extLst>
              <a:ext uri="{FF2B5EF4-FFF2-40B4-BE49-F238E27FC236}">
                <a16:creationId xmlns:a16="http://schemas.microsoft.com/office/drawing/2014/main" id="{35AABA15-03E4-48A6-8DAC-CCF671CFA8BE}"/>
              </a:ext>
            </a:extLst>
          </p:cNvPr>
          <p:cNvSpPr txBox="1"/>
          <p:nvPr/>
        </p:nvSpPr>
        <p:spPr>
          <a:xfrm>
            <a:off x="0" y="0"/>
            <a:ext cx="12192000" cy="830997"/>
          </a:xfrm>
          <a:prstGeom prst="rect">
            <a:avLst/>
          </a:prstGeom>
          <a:solidFill>
            <a:srgbClr val="002060"/>
          </a:solidFill>
        </p:spPr>
        <p:txBody>
          <a:bodyPr wrap="square" rtlCol="0">
            <a:spAutoFit/>
          </a:bodyPr>
          <a:lstStyle/>
          <a:p>
            <a:pPr algn="ctr"/>
            <a:r>
              <a:rPr lang="en-GB" sz="4800" b="1" u="sng" dirty="0">
                <a:solidFill>
                  <a:srgbClr val="FF0000"/>
                </a:solidFill>
                <a:effectLst>
                  <a:outerShdw blurRad="38100" dist="38100" dir="2700000" algn="tl">
                    <a:srgbClr val="000000">
                      <a:alpha val="43137"/>
                    </a:srgbClr>
                  </a:outerShdw>
                </a:effectLst>
              </a:rPr>
              <a:t>Protecting soldiers in the field.</a:t>
            </a:r>
          </a:p>
        </p:txBody>
      </p:sp>
      <p:pic>
        <p:nvPicPr>
          <p:cNvPr id="4" name="Picture 3" descr="A picture containing sky, air, jumping, outdoor&#10;&#10;Description generated with high confidence">
            <a:extLst>
              <a:ext uri="{FF2B5EF4-FFF2-40B4-BE49-F238E27FC236}">
                <a16:creationId xmlns:a16="http://schemas.microsoft.com/office/drawing/2014/main" id="{137FE92A-5DC8-4C89-8882-A17BBD32DC4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8281" r="90000">
                        <a14:foregroundMark x1="14167" y1="53056" x2="8854" y2="53889"/>
                        <a14:foregroundMark x1="8854" y1="53889" x2="8281" y2="54306"/>
                        <a14:foregroundMark x1="31042" y1="35000" x2="31406" y2="36319"/>
                        <a14:foregroundMark x1="30000" y1="36181" x2="27760" y2="36736"/>
                        <a14:foregroundMark x1="26823" y1="36181" x2="26615" y2="36319"/>
                        <a14:foregroundMark x1="42031" y1="26111" x2="47292" y2="22292"/>
                        <a14:foregroundMark x1="47292" y1="22292" x2="48854" y2="19444"/>
                        <a14:foregroundMark x1="49375" y1="20278" x2="51406" y2="19722"/>
                        <a14:foregroundMark x1="34479" y1="46250" x2="34479" y2="46250"/>
                        <a14:foregroundMark x1="33854" y1="45972" x2="35000" y2="45556"/>
                        <a14:foregroundMark x1="65208" y1="40278" x2="66302" y2="42014"/>
                        <a14:foregroundMark x1="63490" y1="44097" x2="65313" y2="41528"/>
                        <a14:foregroundMark x1="60833" y1="43125" x2="64375" y2="42153"/>
                        <a14:foregroundMark x1="59583" y1="42847" x2="61615" y2="42847"/>
                        <a14:foregroundMark x1="74375" y1="30069" x2="78802" y2="26111"/>
                        <a14:foregroundMark x1="78802" y1="26111" x2="78854" y2="26111"/>
                        <a14:foregroundMark x1="73958" y1="25694" x2="73958" y2="25694"/>
                        <a14:foregroundMark x1="73854" y1="25000" x2="73958" y2="28819"/>
                        <a14:foregroundMark x1="59271" y1="48542" x2="59062" y2="50208"/>
                        <a14:backgroundMark x1="24583" y1="58750" x2="24479" y2="58750"/>
                        <a14:backgroundMark x1="39375" y1="40278" x2="40417" y2="41528"/>
                        <a14:backgroundMark x1="70313" y1="47083" x2="70417" y2="47500"/>
                      </a14:backgroundRemoval>
                    </a14:imgEffect>
                  </a14:imgLayer>
                </a14:imgProps>
              </a:ext>
              <a:ext uri="{28A0092B-C50C-407E-A947-70E740481C1C}">
                <a14:useLocalDpi xmlns:a14="http://schemas.microsoft.com/office/drawing/2010/main" val="0"/>
              </a:ext>
            </a:extLst>
          </a:blip>
          <a:stretch>
            <a:fillRect/>
          </a:stretch>
        </p:blipFill>
        <p:spPr>
          <a:xfrm rot="1165361">
            <a:off x="4151090" y="689007"/>
            <a:ext cx="2421151" cy="1815864"/>
          </a:xfrm>
          <a:prstGeom prst="rect">
            <a:avLst/>
          </a:prstGeom>
        </p:spPr>
      </p:pic>
    </p:spTree>
    <p:extLst>
      <p:ext uri="{BB962C8B-B14F-4D97-AF65-F5344CB8AC3E}">
        <p14:creationId xmlns:p14="http://schemas.microsoft.com/office/powerpoint/2010/main" val="3440148724"/>
      </p:ext>
    </p:extLst>
  </p:cSld>
  <p:clrMapOvr>
    <a:masterClrMapping/>
  </p:clrMapOvr>
  <mc:AlternateContent xmlns:mc="http://schemas.openxmlformats.org/markup-compatibility/2006" xmlns:p14="http://schemas.microsoft.com/office/powerpoint/2010/main">
    <mc:Choice Requires="p14">
      <p:transition spd="slow" p14:dur="2000" advTm="26051"/>
    </mc:Choice>
    <mc:Fallback xmlns="">
      <p:transition spd="slow" advTm="2605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invertebrate, animal, coelenterate&#10;&#10;Description generated with very high confidence">
            <a:extLst>
              <a:ext uri="{FF2B5EF4-FFF2-40B4-BE49-F238E27FC236}">
                <a16:creationId xmlns:a16="http://schemas.microsoft.com/office/drawing/2014/main" id="{F3BE5773-D257-4708-9FA2-94F17654B1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13EA371-5D7C-4FBB-81FD-BF02C938E767}"/>
              </a:ext>
            </a:extLst>
          </p:cNvPr>
          <p:cNvSpPr/>
          <p:nvPr/>
        </p:nvSpPr>
        <p:spPr>
          <a:xfrm>
            <a:off x="0" y="0"/>
            <a:ext cx="12192000" cy="794327"/>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958B8EAA-7937-4785-91AF-06CCA23A9CD3}"/>
              </a:ext>
            </a:extLst>
          </p:cNvPr>
          <p:cNvSpPr txBox="1"/>
          <p:nvPr/>
        </p:nvSpPr>
        <p:spPr>
          <a:xfrm>
            <a:off x="0" y="0"/>
            <a:ext cx="12192000" cy="707886"/>
          </a:xfrm>
          <a:prstGeom prst="rect">
            <a:avLst/>
          </a:prstGeom>
          <a:noFill/>
        </p:spPr>
        <p:txBody>
          <a:bodyPr wrap="square" rtlCol="0">
            <a:spAutoFit/>
          </a:bodyPr>
          <a:lstStyle/>
          <a:p>
            <a:pPr algn="ctr"/>
            <a:r>
              <a:rPr lang="en-GB" sz="4000" b="1" u="sng" dirty="0">
                <a:solidFill>
                  <a:srgbClr val="FF0000"/>
                </a:solidFill>
                <a:latin typeface="Arial Rounded MT Bold" panose="020F0704030504030204" pitchFamily="34" charset="0"/>
              </a:rPr>
              <a:t>Range and Ratios of Repulse</a:t>
            </a:r>
          </a:p>
        </p:txBody>
      </p:sp>
      <p:sp>
        <p:nvSpPr>
          <p:cNvPr id="10" name="TextBox 9">
            <a:extLst>
              <a:ext uri="{FF2B5EF4-FFF2-40B4-BE49-F238E27FC236}">
                <a16:creationId xmlns:a16="http://schemas.microsoft.com/office/drawing/2014/main" id="{88BE4A42-AA96-45CB-940B-F7108A28A874}"/>
              </a:ext>
            </a:extLst>
          </p:cNvPr>
          <p:cNvSpPr txBox="1"/>
          <p:nvPr/>
        </p:nvSpPr>
        <p:spPr>
          <a:xfrm>
            <a:off x="3011054" y="1016000"/>
            <a:ext cx="5643418" cy="2031325"/>
          </a:xfrm>
          <a:prstGeom prst="rect">
            <a:avLst/>
          </a:prstGeom>
          <a:solidFill>
            <a:schemeClr val="bg2">
              <a:lumMod val="25000"/>
            </a:schemeClr>
          </a:solidFill>
        </p:spPr>
        <p:txBody>
          <a:bodyPr wrap="square" rtlCol="0">
            <a:spAutoFit/>
          </a:bodyPr>
          <a:lstStyle/>
          <a:p>
            <a:pPr algn="ctr"/>
            <a:r>
              <a:rPr lang="en-GB" b="1" dirty="0">
                <a:solidFill>
                  <a:schemeClr val="bg1"/>
                </a:solidFill>
              </a:rPr>
              <a:t>Repulse </a:t>
            </a:r>
            <a:r>
              <a:rPr lang="en-GB" dirty="0">
                <a:solidFill>
                  <a:schemeClr val="bg1"/>
                </a:solidFill>
              </a:rPr>
              <a:t>has a range in excess of 1Km from the unit in line of sight conditions. It also has a range ratio in standard conditions of 5 : 1 </a:t>
            </a:r>
            <a:r>
              <a:rPr lang="en-GB" u="sng" dirty="0">
                <a:solidFill>
                  <a:srgbClr val="FF0000"/>
                </a:solidFill>
              </a:rPr>
              <a:t>(if flying from 1Km away you will only be able to fly 200m towards the Repulse system).</a:t>
            </a:r>
          </a:p>
          <a:p>
            <a:pPr algn="ctr"/>
            <a:r>
              <a:rPr lang="en-GB" dirty="0">
                <a:solidFill>
                  <a:schemeClr val="bg1"/>
                </a:solidFill>
              </a:rPr>
              <a:t>The ratio becomes lower the closer you are to the Repulse unit for example if you are 300m from the unit you may be able to fly 100m towards the unit.</a:t>
            </a:r>
          </a:p>
        </p:txBody>
      </p:sp>
      <p:cxnSp>
        <p:nvCxnSpPr>
          <p:cNvPr id="59" name="Straight Connector 58">
            <a:extLst>
              <a:ext uri="{FF2B5EF4-FFF2-40B4-BE49-F238E27FC236}">
                <a16:creationId xmlns:a16="http://schemas.microsoft.com/office/drawing/2014/main" id="{D0838F11-51DF-4CD6-9668-DC4CAB46B257}"/>
              </a:ext>
            </a:extLst>
          </p:cNvPr>
          <p:cNvCxnSpPr>
            <a:cxnSpLocks/>
          </p:cNvCxnSpPr>
          <p:nvPr/>
        </p:nvCxnSpPr>
        <p:spPr>
          <a:xfrm flipH="1">
            <a:off x="10363201" y="5190837"/>
            <a:ext cx="1182254" cy="0"/>
          </a:xfrm>
          <a:prstGeom prst="line">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67" name="Straight Connector 66">
            <a:extLst>
              <a:ext uri="{FF2B5EF4-FFF2-40B4-BE49-F238E27FC236}">
                <a16:creationId xmlns:a16="http://schemas.microsoft.com/office/drawing/2014/main" id="{55B8CB58-6E57-41BD-B759-8D9076CB03B6}"/>
              </a:ext>
            </a:extLst>
          </p:cNvPr>
          <p:cNvCxnSpPr>
            <a:cxnSpLocks/>
          </p:cNvCxnSpPr>
          <p:nvPr/>
        </p:nvCxnSpPr>
        <p:spPr>
          <a:xfrm>
            <a:off x="4692073" y="5107709"/>
            <a:ext cx="1209963" cy="0"/>
          </a:xfrm>
          <a:prstGeom prst="line">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grpSp>
        <p:nvGrpSpPr>
          <p:cNvPr id="74" name="Group 73">
            <a:extLst>
              <a:ext uri="{FF2B5EF4-FFF2-40B4-BE49-F238E27FC236}">
                <a16:creationId xmlns:a16="http://schemas.microsoft.com/office/drawing/2014/main" id="{858F42EB-5BF2-4B5C-BC1D-D9F1DCB73EB9}"/>
              </a:ext>
            </a:extLst>
          </p:cNvPr>
          <p:cNvGrpSpPr/>
          <p:nvPr/>
        </p:nvGrpSpPr>
        <p:grpSpPr>
          <a:xfrm>
            <a:off x="1847274" y="3694545"/>
            <a:ext cx="9873674" cy="3163455"/>
            <a:chOff x="3555999" y="1874982"/>
            <a:chExt cx="8285020" cy="2721625"/>
          </a:xfrm>
        </p:grpSpPr>
        <p:cxnSp>
          <p:nvCxnSpPr>
            <p:cNvPr id="26" name="Straight Connector 25">
              <a:extLst>
                <a:ext uri="{FF2B5EF4-FFF2-40B4-BE49-F238E27FC236}">
                  <a16:creationId xmlns:a16="http://schemas.microsoft.com/office/drawing/2014/main" id="{F861A739-7945-4135-A7D7-5068BD22332E}"/>
                </a:ext>
              </a:extLst>
            </p:cNvPr>
            <p:cNvCxnSpPr>
              <a:cxnSpLocks/>
            </p:cNvCxnSpPr>
            <p:nvPr/>
          </p:nvCxnSpPr>
          <p:spPr>
            <a:xfrm>
              <a:off x="4294909" y="1874982"/>
              <a:ext cx="0" cy="2161309"/>
            </a:xfrm>
            <a:prstGeom prst="line">
              <a:avLst/>
            </a:prstGeom>
          </p:spPr>
          <p:style>
            <a:lnRef idx="3">
              <a:schemeClr val="accent4"/>
            </a:lnRef>
            <a:fillRef idx="0">
              <a:schemeClr val="accent4"/>
            </a:fillRef>
            <a:effectRef idx="2">
              <a:schemeClr val="accent4"/>
            </a:effectRef>
            <a:fontRef idx="minor">
              <a:schemeClr val="tx1"/>
            </a:fontRef>
          </p:style>
        </p:cxnSp>
        <p:cxnSp>
          <p:nvCxnSpPr>
            <p:cNvPr id="29" name="Straight Connector 28">
              <a:extLst>
                <a:ext uri="{FF2B5EF4-FFF2-40B4-BE49-F238E27FC236}">
                  <a16:creationId xmlns:a16="http://schemas.microsoft.com/office/drawing/2014/main" id="{88775460-07B9-4715-93FA-614F196FD470}"/>
                </a:ext>
              </a:extLst>
            </p:cNvPr>
            <p:cNvCxnSpPr>
              <a:cxnSpLocks/>
            </p:cNvCxnSpPr>
            <p:nvPr/>
          </p:nvCxnSpPr>
          <p:spPr>
            <a:xfrm>
              <a:off x="4285673" y="4036291"/>
              <a:ext cx="7222836"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31" name="Straight Connector 30">
              <a:extLst>
                <a:ext uri="{FF2B5EF4-FFF2-40B4-BE49-F238E27FC236}">
                  <a16:creationId xmlns:a16="http://schemas.microsoft.com/office/drawing/2014/main" id="{9360C5D7-9EED-421F-A786-CA2AECC9454B}"/>
                </a:ext>
              </a:extLst>
            </p:cNvPr>
            <p:cNvCxnSpPr/>
            <p:nvPr/>
          </p:nvCxnSpPr>
          <p:spPr>
            <a:xfrm>
              <a:off x="11499273" y="3888508"/>
              <a:ext cx="0" cy="295564"/>
            </a:xfrm>
            <a:prstGeom prst="line">
              <a:avLst/>
            </a:prstGeom>
          </p:spPr>
          <p:style>
            <a:lnRef idx="3">
              <a:schemeClr val="accent4"/>
            </a:lnRef>
            <a:fillRef idx="0">
              <a:schemeClr val="accent4"/>
            </a:fillRef>
            <a:effectRef idx="2">
              <a:schemeClr val="accent4"/>
            </a:effectRef>
            <a:fontRef idx="minor">
              <a:schemeClr val="tx1"/>
            </a:fontRef>
          </p:style>
        </p:cxnSp>
        <p:cxnSp>
          <p:nvCxnSpPr>
            <p:cNvPr id="33" name="Straight Connector 32">
              <a:extLst>
                <a:ext uri="{FF2B5EF4-FFF2-40B4-BE49-F238E27FC236}">
                  <a16:creationId xmlns:a16="http://schemas.microsoft.com/office/drawing/2014/main" id="{3F41D11A-F80D-4365-9AF8-E05CB8B00813}"/>
                </a:ext>
              </a:extLst>
            </p:cNvPr>
            <p:cNvCxnSpPr/>
            <p:nvPr/>
          </p:nvCxnSpPr>
          <p:spPr>
            <a:xfrm>
              <a:off x="6488546" y="3856182"/>
              <a:ext cx="0" cy="295564"/>
            </a:xfrm>
            <a:prstGeom prst="line">
              <a:avLst/>
            </a:prstGeom>
          </p:spPr>
          <p:style>
            <a:lnRef idx="3">
              <a:schemeClr val="accent4"/>
            </a:lnRef>
            <a:fillRef idx="0">
              <a:schemeClr val="accent4"/>
            </a:fillRef>
            <a:effectRef idx="2">
              <a:schemeClr val="accent4"/>
            </a:effectRef>
            <a:fontRef idx="minor">
              <a:schemeClr val="tx1"/>
            </a:fontRef>
          </p:style>
        </p:cxnSp>
        <p:cxnSp>
          <p:nvCxnSpPr>
            <p:cNvPr id="34" name="Straight Connector 33">
              <a:extLst>
                <a:ext uri="{FF2B5EF4-FFF2-40B4-BE49-F238E27FC236}">
                  <a16:creationId xmlns:a16="http://schemas.microsoft.com/office/drawing/2014/main" id="{0436EBCF-F03B-429D-BB55-B0BD43EDEA61}"/>
                </a:ext>
              </a:extLst>
            </p:cNvPr>
            <p:cNvCxnSpPr/>
            <p:nvPr/>
          </p:nvCxnSpPr>
          <p:spPr>
            <a:xfrm>
              <a:off x="7910946" y="3883891"/>
              <a:ext cx="0" cy="295564"/>
            </a:xfrm>
            <a:prstGeom prst="line">
              <a:avLst/>
            </a:prstGeom>
          </p:spPr>
          <p:style>
            <a:lnRef idx="3">
              <a:schemeClr val="accent4"/>
            </a:lnRef>
            <a:fillRef idx="0">
              <a:schemeClr val="accent4"/>
            </a:fillRef>
            <a:effectRef idx="2">
              <a:schemeClr val="accent4"/>
            </a:effectRef>
            <a:fontRef idx="minor">
              <a:schemeClr val="tx1"/>
            </a:fontRef>
          </p:style>
        </p:cxnSp>
        <p:cxnSp>
          <p:nvCxnSpPr>
            <p:cNvPr id="36" name="Straight Connector 35">
              <a:extLst>
                <a:ext uri="{FF2B5EF4-FFF2-40B4-BE49-F238E27FC236}">
                  <a16:creationId xmlns:a16="http://schemas.microsoft.com/office/drawing/2014/main" id="{9EE524CD-B565-4197-9B1B-ADF93A3EC72B}"/>
                </a:ext>
              </a:extLst>
            </p:cNvPr>
            <p:cNvCxnSpPr/>
            <p:nvPr/>
          </p:nvCxnSpPr>
          <p:spPr>
            <a:xfrm>
              <a:off x="5754255" y="3860799"/>
              <a:ext cx="0" cy="295564"/>
            </a:xfrm>
            <a:prstGeom prst="line">
              <a:avLst/>
            </a:prstGeom>
          </p:spPr>
          <p:style>
            <a:lnRef idx="3">
              <a:schemeClr val="accent4"/>
            </a:lnRef>
            <a:fillRef idx="0">
              <a:schemeClr val="accent4"/>
            </a:fillRef>
            <a:effectRef idx="2">
              <a:schemeClr val="accent4"/>
            </a:effectRef>
            <a:fontRef idx="minor">
              <a:schemeClr val="tx1"/>
            </a:fontRef>
          </p:style>
        </p:cxnSp>
        <p:sp>
          <p:nvSpPr>
            <p:cNvPr id="37" name="TextBox 36">
              <a:extLst>
                <a:ext uri="{FF2B5EF4-FFF2-40B4-BE49-F238E27FC236}">
                  <a16:creationId xmlns:a16="http://schemas.microsoft.com/office/drawing/2014/main" id="{436807D3-7BCE-434E-806C-72DFF3CAD0CA}"/>
                </a:ext>
              </a:extLst>
            </p:cNvPr>
            <p:cNvSpPr txBox="1"/>
            <p:nvPr/>
          </p:nvSpPr>
          <p:spPr>
            <a:xfrm>
              <a:off x="11212946" y="4137891"/>
              <a:ext cx="628073" cy="261610"/>
            </a:xfrm>
            <a:prstGeom prst="rect">
              <a:avLst/>
            </a:prstGeom>
            <a:noFill/>
          </p:spPr>
          <p:txBody>
            <a:bodyPr wrap="square" rtlCol="0">
              <a:spAutoFit/>
            </a:bodyPr>
            <a:lstStyle/>
            <a:p>
              <a:pPr algn="ctr"/>
              <a:r>
                <a:rPr lang="en-GB" sz="1100" dirty="0">
                  <a:solidFill>
                    <a:schemeClr val="bg1"/>
                  </a:solidFill>
                </a:rPr>
                <a:t>1Km</a:t>
              </a:r>
            </a:p>
          </p:txBody>
        </p:sp>
        <p:sp>
          <p:nvSpPr>
            <p:cNvPr id="38" name="TextBox 37">
              <a:extLst>
                <a:ext uri="{FF2B5EF4-FFF2-40B4-BE49-F238E27FC236}">
                  <a16:creationId xmlns:a16="http://schemas.microsoft.com/office/drawing/2014/main" id="{041C527D-C79C-42B3-B43B-5D08FE7521A4}"/>
                </a:ext>
              </a:extLst>
            </p:cNvPr>
            <p:cNvSpPr txBox="1"/>
            <p:nvPr/>
          </p:nvSpPr>
          <p:spPr>
            <a:xfrm>
              <a:off x="9781309" y="4184073"/>
              <a:ext cx="628073" cy="261610"/>
            </a:xfrm>
            <a:prstGeom prst="rect">
              <a:avLst/>
            </a:prstGeom>
            <a:noFill/>
          </p:spPr>
          <p:txBody>
            <a:bodyPr wrap="square" rtlCol="0">
              <a:spAutoFit/>
            </a:bodyPr>
            <a:lstStyle/>
            <a:p>
              <a:pPr algn="ctr"/>
              <a:r>
                <a:rPr lang="en-GB" sz="1100" dirty="0">
                  <a:solidFill>
                    <a:schemeClr val="bg1"/>
                  </a:solidFill>
                </a:rPr>
                <a:t>800m</a:t>
              </a:r>
            </a:p>
          </p:txBody>
        </p:sp>
        <p:sp>
          <p:nvSpPr>
            <p:cNvPr id="39" name="TextBox 38">
              <a:extLst>
                <a:ext uri="{FF2B5EF4-FFF2-40B4-BE49-F238E27FC236}">
                  <a16:creationId xmlns:a16="http://schemas.microsoft.com/office/drawing/2014/main" id="{C7520F97-9A75-49B5-BD0A-B0EA2627AB81}"/>
                </a:ext>
              </a:extLst>
            </p:cNvPr>
            <p:cNvSpPr txBox="1"/>
            <p:nvPr/>
          </p:nvSpPr>
          <p:spPr>
            <a:xfrm>
              <a:off x="7499927" y="4147127"/>
              <a:ext cx="803564" cy="261610"/>
            </a:xfrm>
            <a:prstGeom prst="rect">
              <a:avLst/>
            </a:prstGeom>
            <a:noFill/>
          </p:spPr>
          <p:txBody>
            <a:bodyPr wrap="square" rtlCol="0">
              <a:spAutoFit/>
            </a:bodyPr>
            <a:lstStyle/>
            <a:p>
              <a:pPr algn="ctr"/>
              <a:r>
                <a:rPr lang="en-GB" sz="1100" dirty="0">
                  <a:solidFill>
                    <a:schemeClr val="bg1"/>
                  </a:solidFill>
                </a:rPr>
                <a:t>500m</a:t>
              </a:r>
            </a:p>
          </p:txBody>
        </p:sp>
        <p:sp>
          <p:nvSpPr>
            <p:cNvPr id="40" name="TextBox 39">
              <a:extLst>
                <a:ext uri="{FF2B5EF4-FFF2-40B4-BE49-F238E27FC236}">
                  <a16:creationId xmlns:a16="http://schemas.microsoft.com/office/drawing/2014/main" id="{89E33B23-2D20-4410-BAF2-FF5A75ACD5A7}"/>
                </a:ext>
              </a:extLst>
            </p:cNvPr>
            <p:cNvSpPr txBox="1"/>
            <p:nvPr/>
          </p:nvSpPr>
          <p:spPr>
            <a:xfrm>
              <a:off x="5338619" y="4147127"/>
              <a:ext cx="822036" cy="261610"/>
            </a:xfrm>
            <a:prstGeom prst="rect">
              <a:avLst/>
            </a:prstGeom>
            <a:noFill/>
          </p:spPr>
          <p:txBody>
            <a:bodyPr wrap="square" rtlCol="0">
              <a:spAutoFit/>
            </a:bodyPr>
            <a:lstStyle/>
            <a:p>
              <a:pPr algn="ctr"/>
              <a:r>
                <a:rPr lang="en-GB" sz="1100" dirty="0">
                  <a:solidFill>
                    <a:schemeClr val="bg1"/>
                  </a:solidFill>
                </a:rPr>
                <a:t>200m</a:t>
              </a:r>
            </a:p>
          </p:txBody>
        </p:sp>
        <p:pic>
          <p:nvPicPr>
            <p:cNvPr id="44" name="Picture 43">
              <a:extLst>
                <a:ext uri="{FF2B5EF4-FFF2-40B4-BE49-F238E27FC236}">
                  <a16:creationId xmlns:a16="http://schemas.microsoft.com/office/drawing/2014/main" id="{6B7C767F-AB19-45E2-9CD6-6DF8182AC7D7}"/>
                </a:ext>
              </a:extLst>
            </p:cNvPr>
            <p:cNvPicPr>
              <a:picLocks noChangeAspect="1"/>
            </p:cNvPicPr>
            <p:nvPr/>
          </p:nvPicPr>
          <p:blipFill rotWithShape="1">
            <a:blip r:embed="rId3">
              <a:extLst>
                <a:ext uri="{28A0092B-C50C-407E-A947-70E740481C1C}">
                  <a14:useLocalDpi xmlns:a14="http://schemas.microsoft.com/office/drawing/2010/main" val="0"/>
                </a:ext>
              </a:extLst>
            </a:blip>
            <a:srcRect r="46667"/>
            <a:stretch/>
          </p:blipFill>
          <p:spPr>
            <a:xfrm flipH="1">
              <a:off x="11265840" y="3205017"/>
              <a:ext cx="436630" cy="600366"/>
            </a:xfrm>
            <a:prstGeom prst="rect">
              <a:avLst/>
            </a:prstGeom>
          </p:spPr>
        </p:pic>
        <p:cxnSp>
          <p:nvCxnSpPr>
            <p:cNvPr id="45" name="Straight Connector 44">
              <a:extLst>
                <a:ext uri="{FF2B5EF4-FFF2-40B4-BE49-F238E27FC236}">
                  <a16:creationId xmlns:a16="http://schemas.microsoft.com/office/drawing/2014/main" id="{066C55A0-ADF3-4E21-9A9A-C6F3C47C4F10}"/>
                </a:ext>
              </a:extLst>
            </p:cNvPr>
            <p:cNvCxnSpPr/>
            <p:nvPr/>
          </p:nvCxnSpPr>
          <p:spPr>
            <a:xfrm>
              <a:off x="8645236" y="3888508"/>
              <a:ext cx="0" cy="295564"/>
            </a:xfrm>
            <a:prstGeom prst="line">
              <a:avLst/>
            </a:prstGeom>
          </p:spPr>
          <p:style>
            <a:lnRef idx="3">
              <a:schemeClr val="accent4"/>
            </a:lnRef>
            <a:fillRef idx="0">
              <a:schemeClr val="accent4"/>
            </a:fillRef>
            <a:effectRef idx="2">
              <a:schemeClr val="accent4"/>
            </a:effectRef>
            <a:fontRef idx="minor">
              <a:schemeClr val="tx1"/>
            </a:fontRef>
          </p:style>
        </p:cxnSp>
        <p:cxnSp>
          <p:nvCxnSpPr>
            <p:cNvPr id="46" name="Straight Connector 45">
              <a:extLst>
                <a:ext uri="{FF2B5EF4-FFF2-40B4-BE49-F238E27FC236}">
                  <a16:creationId xmlns:a16="http://schemas.microsoft.com/office/drawing/2014/main" id="{0BBBFCDB-969F-48EC-B824-0ED6559AEF73}"/>
                </a:ext>
              </a:extLst>
            </p:cNvPr>
            <p:cNvCxnSpPr/>
            <p:nvPr/>
          </p:nvCxnSpPr>
          <p:spPr>
            <a:xfrm>
              <a:off x="7176655" y="3870036"/>
              <a:ext cx="0" cy="295564"/>
            </a:xfrm>
            <a:prstGeom prst="line">
              <a:avLst/>
            </a:prstGeom>
          </p:spPr>
          <p:style>
            <a:lnRef idx="3">
              <a:schemeClr val="accent4"/>
            </a:lnRef>
            <a:fillRef idx="0">
              <a:schemeClr val="accent4"/>
            </a:fillRef>
            <a:effectRef idx="2">
              <a:schemeClr val="accent4"/>
            </a:effectRef>
            <a:fontRef idx="minor">
              <a:schemeClr val="tx1"/>
            </a:fontRef>
          </p:style>
        </p:cxnSp>
        <p:cxnSp>
          <p:nvCxnSpPr>
            <p:cNvPr id="47" name="Straight Connector 46">
              <a:extLst>
                <a:ext uri="{FF2B5EF4-FFF2-40B4-BE49-F238E27FC236}">
                  <a16:creationId xmlns:a16="http://schemas.microsoft.com/office/drawing/2014/main" id="{6EB4BD1F-C6A3-4CAC-8C59-7839152EDFCC}"/>
                </a:ext>
              </a:extLst>
            </p:cNvPr>
            <p:cNvCxnSpPr/>
            <p:nvPr/>
          </p:nvCxnSpPr>
          <p:spPr>
            <a:xfrm>
              <a:off x="5033818" y="3842327"/>
              <a:ext cx="0" cy="295564"/>
            </a:xfrm>
            <a:prstGeom prst="line">
              <a:avLst/>
            </a:prstGeom>
          </p:spPr>
          <p:style>
            <a:lnRef idx="3">
              <a:schemeClr val="accent4"/>
            </a:lnRef>
            <a:fillRef idx="0">
              <a:schemeClr val="accent4"/>
            </a:fillRef>
            <a:effectRef idx="2">
              <a:schemeClr val="accent4"/>
            </a:effectRef>
            <a:fontRef idx="minor">
              <a:schemeClr val="tx1"/>
            </a:fontRef>
          </p:style>
        </p:cxnSp>
        <p:cxnSp>
          <p:nvCxnSpPr>
            <p:cNvPr id="48" name="Straight Connector 47">
              <a:extLst>
                <a:ext uri="{FF2B5EF4-FFF2-40B4-BE49-F238E27FC236}">
                  <a16:creationId xmlns:a16="http://schemas.microsoft.com/office/drawing/2014/main" id="{5EAAFB0E-4993-467D-9C27-D92CE45F5627}"/>
                </a:ext>
              </a:extLst>
            </p:cNvPr>
            <p:cNvCxnSpPr/>
            <p:nvPr/>
          </p:nvCxnSpPr>
          <p:spPr>
            <a:xfrm>
              <a:off x="9337964" y="3897745"/>
              <a:ext cx="0" cy="295564"/>
            </a:xfrm>
            <a:prstGeom prst="line">
              <a:avLst/>
            </a:prstGeom>
          </p:spPr>
          <p:style>
            <a:lnRef idx="3">
              <a:schemeClr val="accent4"/>
            </a:lnRef>
            <a:fillRef idx="0">
              <a:schemeClr val="accent4"/>
            </a:fillRef>
            <a:effectRef idx="2">
              <a:schemeClr val="accent4"/>
            </a:effectRef>
            <a:fontRef idx="minor">
              <a:schemeClr val="tx1"/>
            </a:fontRef>
          </p:style>
        </p:cxnSp>
        <p:cxnSp>
          <p:nvCxnSpPr>
            <p:cNvPr id="49" name="Straight Connector 48">
              <a:extLst>
                <a:ext uri="{FF2B5EF4-FFF2-40B4-BE49-F238E27FC236}">
                  <a16:creationId xmlns:a16="http://schemas.microsoft.com/office/drawing/2014/main" id="{7204E894-9CEC-43B4-A56B-92BBC9B88D6A}"/>
                </a:ext>
              </a:extLst>
            </p:cNvPr>
            <p:cNvCxnSpPr/>
            <p:nvPr/>
          </p:nvCxnSpPr>
          <p:spPr>
            <a:xfrm>
              <a:off x="10086110" y="3888509"/>
              <a:ext cx="0" cy="295564"/>
            </a:xfrm>
            <a:prstGeom prst="line">
              <a:avLst/>
            </a:prstGeom>
          </p:spPr>
          <p:style>
            <a:lnRef idx="3">
              <a:schemeClr val="accent4"/>
            </a:lnRef>
            <a:fillRef idx="0">
              <a:schemeClr val="accent4"/>
            </a:fillRef>
            <a:effectRef idx="2">
              <a:schemeClr val="accent4"/>
            </a:effectRef>
            <a:fontRef idx="minor">
              <a:schemeClr val="tx1"/>
            </a:fontRef>
          </p:style>
        </p:cxnSp>
        <p:cxnSp>
          <p:nvCxnSpPr>
            <p:cNvPr id="50" name="Straight Connector 49">
              <a:extLst>
                <a:ext uri="{FF2B5EF4-FFF2-40B4-BE49-F238E27FC236}">
                  <a16:creationId xmlns:a16="http://schemas.microsoft.com/office/drawing/2014/main" id="{73D6D614-BEB0-4C6B-B9B4-6D0BC91A790A}"/>
                </a:ext>
              </a:extLst>
            </p:cNvPr>
            <p:cNvCxnSpPr/>
            <p:nvPr/>
          </p:nvCxnSpPr>
          <p:spPr>
            <a:xfrm>
              <a:off x="10788073" y="3879272"/>
              <a:ext cx="0" cy="295564"/>
            </a:xfrm>
            <a:prstGeom prst="line">
              <a:avLst/>
            </a:prstGeom>
          </p:spPr>
          <p:style>
            <a:lnRef idx="3">
              <a:schemeClr val="accent4"/>
            </a:lnRef>
            <a:fillRef idx="0">
              <a:schemeClr val="accent4"/>
            </a:fillRef>
            <a:effectRef idx="2">
              <a:schemeClr val="accent4"/>
            </a:effectRef>
            <a:fontRef idx="minor">
              <a:schemeClr val="tx1"/>
            </a:fontRef>
          </p:style>
        </p:cxnSp>
        <p:pic>
          <p:nvPicPr>
            <p:cNvPr id="52" name="Picture 51">
              <a:extLst>
                <a:ext uri="{FF2B5EF4-FFF2-40B4-BE49-F238E27FC236}">
                  <a16:creationId xmlns:a16="http://schemas.microsoft.com/office/drawing/2014/main" id="{5921887E-BD46-4A0E-85AE-F9C2720370F8}"/>
                </a:ext>
              </a:extLst>
            </p:cNvPr>
            <p:cNvPicPr>
              <a:picLocks noChangeAspect="1"/>
            </p:cNvPicPr>
            <p:nvPr/>
          </p:nvPicPr>
          <p:blipFill rotWithShape="1">
            <a:blip r:embed="rId3">
              <a:extLst>
                <a:ext uri="{28A0092B-C50C-407E-A947-70E740481C1C}">
                  <a14:useLocalDpi xmlns:a14="http://schemas.microsoft.com/office/drawing/2010/main" val="0"/>
                </a:ext>
              </a:extLst>
            </a:blip>
            <a:srcRect l="51414" b="59676"/>
            <a:stretch/>
          </p:blipFill>
          <p:spPr>
            <a:xfrm>
              <a:off x="9747007" y="2967183"/>
              <a:ext cx="785344" cy="477982"/>
            </a:xfrm>
            <a:prstGeom prst="rect">
              <a:avLst/>
            </a:prstGeom>
          </p:spPr>
        </p:pic>
        <p:pic>
          <p:nvPicPr>
            <p:cNvPr id="56" name="Picture 55" descr="A picture containing indoor, sitting&#10;&#10;Description generated with high confidence">
              <a:extLst>
                <a:ext uri="{FF2B5EF4-FFF2-40B4-BE49-F238E27FC236}">
                  <a16:creationId xmlns:a16="http://schemas.microsoft.com/office/drawing/2014/main" id="{3BE6F521-5472-417A-9193-44FDFF9F3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3498" y="3228867"/>
              <a:ext cx="610839" cy="1149169"/>
            </a:xfrm>
            <a:prstGeom prst="rect">
              <a:avLst/>
            </a:prstGeom>
          </p:spPr>
        </p:pic>
        <p:sp>
          <p:nvSpPr>
            <p:cNvPr id="57" name="TextBox 56">
              <a:extLst>
                <a:ext uri="{FF2B5EF4-FFF2-40B4-BE49-F238E27FC236}">
                  <a16:creationId xmlns:a16="http://schemas.microsoft.com/office/drawing/2014/main" id="{50D2213D-C92F-4E60-A629-4AB761BCB575}"/>
                </a:ext>
              </a:extLst>
            </p:cNvPr>
            <p:cNvSpPr txBox="1"/>
            <p:nvPr/>
          </p:nvSpPr>
          <p:spPr>
            <a:xfrm>
              <a:off x="3555999" y="4045527"/>
              <a:ext cx="1237673" cy="307777"/>
            </a:xfrm>
            <a:prstGeom prst="rect">
              <a:avLst/>
            </a:prstGeom>
            <a:noFill/>
          </p:spPr>
          <p:txBody>
            <a:bodyPr wrap="square" rtlCol="0">
              <a:spAutoFit/>
            </a:bodyPr>
            <a:lstStyle/>
            <a:p>
              <a:pPr algn="ctr"/>
              <a:r>
                <a:rPr lang="en-GB" sz="1400" dirty="0">
                  <a:solidFill>
                    <a:schemeClr val="bg1"/>
                  </a:solidFill>
                </a:rPr>
                <a:t>Repulse unit</a:t>
              </a:r>
            </a:p>
          </p:txBody>
        </p:sp>
        <p:sp>
          <p:nvSpPr>
            <p:cNvPr id="60" name="TextBox 59">
              <a:extLst>
                <a:ext uri="{FF2B5EF4-FFF2-40B4-BE49-F238E27FC236}">
                  <a16:creationId xmlns:a16="http://schemas.microsoft.com/office/drawing/2014/main" id="{281A92D6-E2A9-4179-83AA-032607D52AA9}"/>
                </a:ext>
              </a:extLst>
            </p:cNvPr>
            <p:cNvSpPr txBox="1"/>
            <p:nvPr/>
          </p:nvSpPr>
          <p:spPr>
            <a:xfrm>
              <a:off x="10492510" y="2632363"/>
              <a:ext cx="1163781" cy="553998"/>
            </a:xfrm>
            <a:prstGeom prst="rect">
              <a:avLst/>
            </a:prstGeom>
            <a:noFill/>
          </p:spPr>
          <p:txBody>
            <a:bodyPr wrap="square" rtlCol="0">
              <a:spAutoFit/>
            </a:bodyPr>
            <a:lstStyle/>
            <a:p>
              <a:r>
                <a:rPr lang="en-GB" sz="1000" b="1" dirty="0">
                  <a:solidFill>
                    <a:schemeClr val="bg1"/>
                  </a:solidFill>
                </a:rPr>
                <a:t>Drone can only fly </a:t>
              </a:r>
            </a:p>
            <a:p>
              <a:pPr algn="ctr"/>
              <a:r>
                <a:rPr lang="en-GB" sz="1000" b="1" dirty="0">
                  <a:solidFill>
                    <a:schemeClr val="bg1"/>
                  </a:solidFill>
                </a:rPr>
                <a:t>200m Max. from 1Km away.</a:t>
              </a:r>
            </a:p>
          </p:txBody>
        </p:sp>
        <p:pic>
          <p:nvPicPr>
            <p:cNvPr id="63" name="Picture 62">
              <a:extLst>
                <a:ext uri="{FF2B5EF4-FFF2-40B4-BE49-F238E27FC236}">
                  <a16:creationId xmlns:a16="http://schemas.microsoft.com/office/drawing/2014/main" id="{3B2887D6-5419-4D33-A986-D26375A3CE53}"/>
                </a:ext>
              </a:extLst>
            </p:cNvPr>
            <p:cNvPicPr>
              <a:picLocks noChangeAspect="1"/>
            </p:cNvPicPr>
            <p:nvPr/>
          </p:nvPicPr>
          <p:blipFill rotWithShape="1">
            <a:blip r:embed="rId3">
              <a:extLst>
                <a:ext uri="{28A0092B-C50C-407E-A947-70E740481C1C}">
                  <a14:useLocalDpi xmlns:a14="http://schemas.microsoft.com/office/drawing/2010/main" val="0"/>
                </a:ext>
              </a:extLst>
            </a:blip>
            <a:srcRect r="46667"/>
            <a:stretch/>
          </p:blipFill>
          <p:spPr>
            <a:xfrm flipH="1">
              <a:off x="6197599" y="3166348"/>
              <a:ext cx="471053" cy="647697"/>
            </a:xfrm>
            <a:prstGeom prst="rect">
              <a:avLst/>
            </a:prstGeom>
          </p:spPr>
        </p:pic>
        <p:pic>
          <p:nvPicPr>
            <p:cNvPr id="64" name="Picture 63">
              <a:extLst>
                <a:ext uri="{FF2B5EF4-FFF2-40B4-BE49-F238E27FC236}">
                  <a16:creationId xmlns:a16="http://schemas.microsoft.com/office/drawing/2014/main" id="{A3BCF4C8-3652-47B3-A964-2E0AC51DF305}"/>
                </a:ext>
              </a:extLst>
            </p:cNvPr>
            <p:cNvPicPr>
              <a:picLocks noChangeAspect="1"/>
            </p:cNvPicPr>
            <p:nvPr/>
          </p:nvPicPr>
          <p:blipFill rotWithShape="1">
            <a:blip r:embed="rId3">
              <a:extLst>
                <a:ext uri="{28A0092B-C50C-407E-A947-70E740481C1C}">
                  <a14:useLocalDpi xmlns:a14="http://schemas.microsoft.com/office/drawing/2010/main" val="0"/>
                </a:ext>
              </a:extLst>
            </a:blip>
            <a:srcRect l="51414" b="59676"/>
            <a:stretch/>
          </p:blipFill>
          <p:spPr>
            <a:xfrm>
              <a:off x="5286850" y="3017984"/>
              <a:ext cx="641172" cy="390235"/>
            </a:xfrm>
            <a:prstGeom prst="rect">
              <a:avLst/>
            </a:prstGeom>
          </p:spPr>
        </p:pic>
        <p:sp>
          <p:nvSpPr>
            <p:cNvPr id="65" name="TextBox 64">
              <a:extLst>
                <a:ext uri="{FF2B5EF4-FFF2-40B4-BE49-F238E27FC236}">
                  <a16:creationId xmlns:a16="http://schemas.microsoft.com/office/drawing/2014/main" id="{1457AC41-6E47-4FE5-B66C-178B582BE0F5}"/>
                </a:ext>
              </a:extLst>
            </p:cNvPr>
            <p:cNvSpPr txBox="1"/>
            <p:nvPr/>
          </p:nvSpPr>
          <p:spPr>
            <a:xfrm>
              <a:off x="5759320" y="4227275"/>
              <a:ext cx="4147128" cy="369332"/>
            </a:xfrm>
            <a:prstGeom prst="rect">
              <a:avLst/>
            </a:prstGeom>
            <a:noFill/>
          </p:spPr>
          <p:txBody>
            <a:bodyPr wrap="square" rtlCol="0">
              <a:spAutoFit/>
            </a:bodyPr>
            <a:lstStyle/>
            <a:p>
              <a:pPr algn="ctr"/>
              <a:r>
                <a:rPr lang="en-GB" b="1" u="sng" dirty="0">
                  <a:solidFill>
                    <a:srgbClr val="FFFF00"/>
                  </a:solidFill>
                </a:rPr>
                <a:t>Distance from Repulse unit</a:t>
              </a:r>
            </a:p>
          </p:txBody>
        </p:sp>
        <p:sp>
          <p:nvSpPr>
            <p:cNvPr id="68" name="TextBox 67">
              <a:extLst>
                <a:ext uri="{FF2B5EF4-FFF2-40B4-BE49-F238E27FC236}">
                  <a16:creationId xmlns:a16="http://schemas.microsoft.com/office/drawing/2014/main" id="{838A7E16-3674-4A7C-AC64-0729F48ED1EF}"/>
                </a:ext>
              </a:extLst>
            </p:cNvPr>
            <p:cNvSpPr txBox="1"/>
            <p:nvPr/>
          </p:nvSpPr>
          <p:spPr>
            <a:xfrm>
              <a:off x="5828144" y="2576946"/>
              <a:ext cx="1182255" cy="344228"/>
            </a:xfrm>
            <a:prstGeom prst="rect">
              <a:avLst/>
            </a:prstGeom>
            <a:noFill/>
          </p:spPr>
          <p:txBody>
            <a:bodyPr wrap="square" rtlCol="0">
              <a:spAutoFit/>
            </a:bodyPr>
            <a:lstStyle/>
            <a:p>
              <a:r>
                <a:rPr lang="en-GB" sz="1000" b="1" dirty="0">
                  <a:solidFill>
                    <a:schemeClr val="bg1"/>
                  </a:solidFill>
                </a:rPr>
                <a:t>Drone might fly 100m from a closer distance</a:t>
              </a:r>
            </a:p>
          </p:txBody>
        </p:sp>
      </p:grpSp>
    </p:spTree>
    <p:extLst>
      <p:ext uri="{BB962C8B-B14F-4D97-AF65-F5344CB8AC3E}">
        <p14:creationId xmlns:p14="http://schemas.microsoft.com/office/powerpoint/2010/main" val="2248318818"/>
      </p:ext>
    </p:extLst>
  </p:cSld>
  <p:clrMapOvr>
    <a:masterClrMapping/>
  </p:clrMapOvr>
  <mc:AlternateContent xmlns:mc="http://schemas.openxmlformats.org/markup-compatibility/2006" xmlns:p14="http://schemas.microsoft.com/office/powerpoint/2010/main">
    <mc:Choice Requires="p14">
      <p:transition spd="slow" p14:dur="2000" advTm="45749"/>
    </mc:Choice>
    <mc:Fallback xmlns="">
      <p:transition spd="slow" advTm="45749"/>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57AFB68-067B-4F53-8EE4-370BF2ADFC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0"/>
            <a:ext cx="12191999" cy="6851068"/>
          </a:xfrm>
          <a:prstGeom prst="rect">
            <a:avLst/>
          </a:prstGeom>
        </p:spPr>
      </p:pic>
      <p:pic>
        <p:nvPicPr>
          <p:cNvPr id="3" name="Picture 2">
            <a:extLst>
              <a:ext uri="{FF2B5EF4-FFF2-40B4-BE49-F238E27FC236}">
                <a16:creationId xmlns:a16="http://schemas.microsoft.com/office/drawing/2014/main" id="{E20EC28B-4ABD-4AD4-B2B8-D8E41835EF4E}"/>
              </a:ext>
            </a:extLst>
          </p:cNvPr>
          <p:cNvPicPr>
            <a:picLocks noChangeAspect="1"/>
          </p:cNvPicPr>
          <p:nvPr/>
        </p:nvPicPr>
        <p:blipFill>
          <a:blip r:embed="rId3"/>
          <a:stretch>
            <a:fillRect/>
          </a:stretch>
        </p:blipFill>
        <p:spPr>
          <a:xfrm>
            <a:off x="4156363" y="1666121"/>
            <a:ext cx="8303491" cy="5275006"/>
          </a:xfrm>
          <a:prstGeom prst="rect">
            <a:avLst/>
          </a:prstGeom>
          <a:ln>
            <a:noFill/>
          </a:ln>
          <a:effectLst>
            <a:softEdge rad="112500"/>
          </a:effectLst>
        </p:spPr>
      </p:pic>
      <p:pic>
        <p:nvPicPr>
          <p:cNvPr id="6" name="Picture 5">
            <a:extLst>
              <a:ext uri="{FF2B5EF4-FFF2-40B4-BE49-F238E27FC236}">
                <a16:creationId xmlns:a16="http://schemas.microsoft.com/office/drawing/2014/main" id="{02F3F6C4-4A02-44A9-B14E-8423CC5D070B}"/>
              </a:ext>
            </a:extLst>
          </p:cNvPr>
          <p:cNvPicPr>
            <a:picLocks noChangeAspect="1"/>
          </p:cNvPicPr>
          <p:nvPr/>
        </p:nvPicPr>
        <p:blipFill>
          <a:blip r:embed="rId4"/>
          <a:stretch>
            <a:fillRect/>
          </a:stretch>
        </p:blipFill>
        <p:spPr>
          <a:xfrm>
            <a:off x="7817056" y="5243970"/>
            <a:ext cx="4286453" cy="1463167"/>
          </a:xfrm>
          <a:prstGeom prst="rect">
            <a:avLst/>
          </a:prstGeom>
        </p:spPr>
      </p:pic>
      <p:pic>
        <p:nvPicPr>
          <p:cNvPr id="4" name="Picture 3">
            <a:extLst>
              <a:ext uri="{FF2B5EF4-FFF2-40B4-BE49-F238E27FC236}">
                <a16:creationId xmlns:a16="http://schemas.microsoft.com/office/drawing/2014/main" id="{96DB29AC-09CC-4AA4-AB84-76032BADC80C}"/>
              </a:ext>
            </a:extLst>
          </p:cNvPr>
          <p:cNvPicPr>
            <a:picLocks noChangeAspect="1"/>
          </p:cNvPicPr>
          <p:nvPr/>
        </p:nvPicPr>
        <p:blipFill>
          <a:blip r:embed="rId5"/>
          <a:stretch>
            <a:fillRect/>
          </a:stretch>
        </p:blipFill>
        <p:spPr>
          <a:xfrm>
            <a:off x="6946126" y="5273767"/>
            <a:ext cx="1603387" cy="1383912"/>
          </a:xfrm>
          <a:prstGeom prst="rect">
            <a:avLst/>
          </a:prstGeom>
        </p:spPr>
      </p:pic>
      <p:pic>
        <p:nvPicPr>
          <p:cNvPr id="5" name="Picture 4">
            <a:extLst>
              <a:ext uri="{FF2B5EF4-FFF2-40B4-BE49-F238E27FC236}">
                <a16:creationId xmlns:a16="http://schemas.microsoft.com/office/drawing/2014/main" id="{D68F5D63-476C-4F76-9AE4-8E71FC3A5ADF}"/>
              </a:ext>
            </a:extLst>
          </p:cNvPr>
          <p:cNvPicPr>
            <a:picLocks noChangeAspect="1"/>
          </p:cNvPicPr>
          <p:nvPr/>
        </p:nvPicPr>
        <p:blipFill>
          <a:blip r:embed="rId6"/>
          <a:stretch>
            <a:fillRect/>
          </a:stretch>
        </p:blipFill>
        <p:spPr>
          <a:xfrm>
            <a:off x="3581754" y="4676877"/>
            <a:ext cx="1240820" cy="2079523"/>
          </a:xfrm>
          <a:prstGeom prst="rect">
            <a:avLst/>
          </a:prstGeom>
        </p:spPr>
      </p:pic>
      <p:sp>
        <p:nvSpPr>
          <p:cNvPr id="7" name="Rectangle 6">
            <a:extLst>
              <a:ext uri="{FF2B5EF4-FFF2-40B4-BE49-F238E27FC236}">
                <a16:creationId xmlns:a16="http://schemas.microsoft.com/office/drawing/2014/main" id="{B76AB314-5565-40CC-B13B-F0F9F4C2B3D5}"/>
              </a:ext>
            </a:extLst>
          </p:cNvPr>
          <p:cNvSpPr/>
          <p:nvPr/>
        </p:nvSpPr>
        <p:spPr>
          <a:xfrm>
            <a:off x="7954298" y="5583565"/>
            <a:ext cx="4237702" cy="646331"/>
          </a:xfrm>
          <a:prstGeom prst="rect">
            <a:avLst/>
          </a:prstGeom>
        </p:spPr>
        <p:txBody>
          <a:bodyPr wrap="square">
            <a:spAutoFit/>
          </a:bodyPr>
          <a:lstStyle/>
          <a:p>
            <a:pPr lvl="0" algn="ctr"/>
            <a:r>
              <a:rPr lang="en-GB" dirty="0">
                <a:solidFill>
                  <a:prstClr val="white"/>
                </a:solidFill>
              </a:rPr>
              <a:t>Shadow created by the building</a:t>
            </a:r>
          </a:p>
          <a:p>
            <a:pPr lvl="0" algn="ctr"/>
            <a:r>
              <a:rPr lang="en-GB" dirty="0">
                <a:solidFill>
                  <a:prstClr val="white"/>
                </a:solidFill>
              </a:rPr>
              <a:t>Allowing a drone to fly.</a:t>
            </a:r>
            <a:endParaRPr lang="en-GB" dirty="0"/>
          </a:p>
        </p:txBody>
      </p:sp>
      <p:sp>
        <p:nvSpPr>
          <p:cNvPr id="9" name="Rectangle 8">
            <a:extLst>
              <a:ext uri="{FF2B5EF4-FFF2-40B4-BE49-F238E27FC236}">
                <a16:creationId xmlns:a16="http://schemas.microsoft.com/office/drawing/2014/main" id="{86D12C3F-EDC0-48BA-8FBE-554158BE9A73}"/>
              </a:ext>
            </a:extLst>
          </p:cNvPr>
          <p:cNvSpPr/>
          <p:nvPr/>
        </p:nvSpPr>
        <p:spPr>
          <a:xfrm rot="20651544">
            <a:off x="2857313" y="3677017"/>
            <a:ext cx="6096000" cy="738664"/>
          </a:xfrm>
          <a:prstGeom prst="rect">
            <a:avLst/>
          </a:prstGeom>
        </p:spPr>
        <p:txBody>
          <a:bodyPr>
            <a:spAutoFit/>
          </a:bodyPr>
          <a:lstStyle/>
          <a:p>
            <a:pPr lvl="0" algn="ctr"/>
            <a:r>
              <a:rPr lang="en-GB" sz="2800" b="1" u="sng" dirty="0">
                <a:solidFill>
                  <a:prstClr val="black"/>
                </a:solidFill>
              </a:rPr>
              <a:t>Repulse beam</a:t>
            </a:r>
          </a:p>
          <a:p>
            <a:pPr lvl="0" algn="ctr"/>
            <a:r>
              <a:rPr lang="en-GB" sz="1400" b="1" u="sng" dirty="0">
                <a:solidFill>
                  <a:prstClr val="black"/>
                </a:solidFill>
              </a:rPr>
              <a:t>Where a drone will be affected</a:t>
            </a:r>
          </a:p>
        </p:txBody>
      </p:sp>
      <p:sp>
        <p:nvSpPr>
          <p:cNvPr id="12" name="Rectangle 11">
            <a:extLst>
              <a:ext uri="{FF2B5EF4-FFF2-40B4-BE49-F238E27FC236}">
                <a16:creationId xmlns:a16="http://schemas.microsoft.com/office/drawing/2014/main" id="{77B822A5-8D56-4E6D-83A2-E1F48A649772}"/>
              </a:ext>
            </a:extLst>
          </p:cNvPr>
          <p:cNvSpPr/>
          <p:nvPr/>
        </p:nvSpPr>
        <p:spPr>
          <a:xfrm>
            <a:off x="0" y="969817"/>
            <a:ext cx="4119418" cy="2503055"/>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prstClr val="white"/>
                </a:solidFill>
              </a:rPr>
              <a:t>With all Repulse signal outputs a beam is projected much like a torch light beam. Therefore if a building is in line of sight it will create a shadow in the beam pattern allowing a drone to be flown directly behind the building but as soon as it appears from behind the building Repulse will affect it.  </a:t>
            </a:r>
          </a:p>
        </p:txBody>
      </p:sp>
      <p:sp>
        <p:nvSpPr>
          <p:cNvPr id="13" name="Rectangle 12">
            <a:extLst>
              <a:ext uri="{FF2B5EF4-FFF2-40B4-BE49-F238E27FC236}">
                <a16:creationId xmlns:a16="http://schemas.microsoft.com/office/drawing/2014/main" id="{C12B956D-A871-4A3A-8732-05C2FD6B7B16}"/>
              </a:ext>
            </a:extLst>
          </p:cNvPr>
          <p:cNvSpPr/>
          <p:nvPr/>
        </p:nvSpPr>
        <p:spPr>
          <a:xfrm>
            <a:off x="0" y="0"/>
            <a:ext cx="12192000" cy="96981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EEF39190-9A45-4EEB-BDFB-972AC26C0E4B}"/>
              </a:ext>
            </a:extLst>
          </p:cNvPr>
          <p:cNvSpPr txBox="1"/>
          <p:nvPr/>
        </p:nvSpPr>
        <p:spPr>
          <a:xfrm>
            <a:off x="0" y="0"/>
            <a:ext cx="12192000" cy="830997"/>
          </a:xfrm>
          <a:prstGeom prst="rect">
            <a:avLst/>
          </a:prstGeom>
          <a:noFill/>
          <a:ln>
            <a:noFill/>
          </a:ln>
        </p:spPr>
        <p:txBody>
          <a:bodyPr wrap="square" rtlCol="0">
            <a:spAutoFit/>
          </a:bodyPr>
          <a:lstStyle/>
          <a:p>
            <a:pPr algn="ctr"/>
            <a:r>
              <a:rPr lang="en-GB" sz="4800" b="1" u="sng" dirty="0">
                <a:solidFill>
                  <a:srgbClr val="FF0000"/>
                </a:solidFill>
              </a:rPr>
              <a:t>The Repulse® beam</a:t>
            </a:r>
          </a:p>
        </p:txBody>
      </p:sp>
      <p:pic>
        <p:nvPicPr>
          <p:cNvPr id="16" name="Picture 15">
            <a:extLst>
              <a:ext uri="{FF2B5EF4-FFF2-40B4-BE49-F238E27FC236}">
                <a16:creationId xmlns:a16="http://schemas.microsoft.com/office/drawing/2014/main" id="{C556ED88-519A-4963-99F1-5117D5A5F5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036291"/>
            <a:ext cx="3196288" cy="2821709"/>
          </a:xfrm>
          <a:prstGeom prst="rect">
            <a:avLst/>
          </a:prstGeom>
        </p:spPr>
      </p:pic>
    </p:spTree>
    <p:extLst>
      <p:ext uri="{BB962C8B-B14F-4D97-AF65-F5344CB8AC3E}">
        <p14:creationId xmlns:p14="http://schemas.microsoft.com/office/powerpoint/2010/main" val="2137154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02" y="0"/>
            <a:ext cx="12260604" cy="6858000"/>
          </a:xfrm>
          <a:prstGeom prst="rect">
            <a:avLst/>
          </a:prstGeom>
        </p:spPr>
      </p:pic>
      <p:sp>
        <p:nvSpPr>
          <p:cNvPr id="2" name="Title 1"/>
          <p:cNvSpPr>
            <a:spLocks noGrp="1"/>
          </p:cNvSpPr>
          <p:nvPr>
            <p:ph type="title"/>
          </p:nvPr>
        </p:nvSpPr>
        <p:spPr>
          <a:xfrm>
            <a:off x="838197" y="0"/>
            <a:ext cx="10515600" cy="748780"/>
          </a:xfrm>
          <a:solidFill>
            <a:schemeClr val="tx1"/>
          </a:solidFill>
        </p:spPr>
        <p:txBody>
          <a:bodyPr/>
          <a:lstStyle/>
          <a:p>
            <a:pPr algn="ctr"/>
            <a:r>
              <a:rPr lang="en-GB" b="1" dirty="0">
                <a:solidFill>
                  <a:srgbClr val="FFFF00"/>
                </a:solidFill>
                <a:latin typeface="+mn-lt"/>
              </a:rPr>
              <a:t>Antenna radiation plots</a:t>
            </a:r>
          </a:p>
        </p:txBody>
      </p:sp>
      <p:pic>
        <p:nvPicPr>
          <p:cNvPr id="4" name="Content Placeholder 3" descr="C:\Users\Joel\AppData\Local\Microsoft\Windows\INetCacheContent.Word\Repulse antenna plots.jpg"/>
          <p:cNvPicPr>
            <a:picLocks noGrp="1"/>
          </p:cNvPicPr>
          <p:nvPr>
            <p:ph idx="1"/>
          </p:nvPr>
        </p:nvPicPr>
        <p:blipFill rotWithShape="1">
          <a:blip r:embed="rId3" cstate="print">
            <a:extLst>
              <a:ext uri="{28A0092B-C50C-407E-A947-70E740481C1C}">
                <a14:useLocalDpi xmlns:a14="http://schemas.microsoft.com/office/drawing/2010/main" val="0"/>
              </a:ext>
            </a:extLst>
          </a:blip>
          <a:srcRect t="22718" b="55900"/>
          <a:stretch/>
        </p:blipFill>
        <p:spPr bwMode="auto">
          <a:xfrm>
            <a:off x="1366055" y="761756"/>
            <a:ext cx="9459884" cy="2541062"/>
          </a:xfrm>
          <a:prstGeom prst="rect">
            <a:avLst/>
          </a:prstGeom>
          <a:noFill/>
          <a:ln>
            <a:noFill/>
          </a:ln>
          <a:extLst>
            <a:ext uri="{53640926-AAD7-44D8-BBD7-CCE9431645EC}">
              <a14:shadowObscured xmlns:a14="http://schemas.microsoft.com/office/drawing/2010/main"/>
            </a:ext>
          </a:extLst>
        </p:spPr>
      </p:pic>
      <p:pic>
        <p:nvPicPr>
          <p:cNvPr id="6" name="Picture 5" descr="C:\Users\lt5501\AppData\Roaming\Skype\liam.thornton.soncell.me\media_messaging\media_cache_v3\^B1F526B605BC5BD143B1EB22E37248E377C968883C3FF30566^pimgpsh_fullsize_distr.jpg"/>
          <p:cNvPicPr>
            <a:picLocks noChangeAspect="1"/>
          </p:cNvPicPr>
          <p:nvPr/>
        </p:nvPicPr>
        <p:blipFill rotWithShape="1">
          <a:blip r:embed="rId4" cstate="print">
            <a:biLevel thresh="75000"/>
            <a:extLst>
              <a:ext uri="{28A0092B-C50C-407E-A947-70E740481C1C}">
                <a14:useLocalDpi xmlns:a14="http://schemas.microsoft.com/office/drawing/2010/main" val="0"/>
              </a:ext>
            </a:extLst>
          </a:blip>
          <a:srcRect l="10253" t="5570" b="18525"/>
          <a:stretch/>
        </p:blipFill>
        <p:spPr bwMode="auto">
          <a:xfrm>
            <a:off x="896816" y="4066777"/>
            <a:ext cx="4228813" cy="2667305"/>
          </a:xfrm>
          <a:prstGeom prst="rect">
            <a:avLst/>
          </a:prstGeom>
          <a:noFill/>
          <a:ln>
            <a:noFill/>
          </a:ln>
          <a:extLst>
            <a:ext uri="{53640926-AAD7-44D8-BBD7-CCE9431645EC}">
              <a14:shadowObscured xmlns:a14="http://schemas.microsoft.com/office/drawing/2010/main"/>
            </a:ext>
          </a:extLst>
        </p:spPr>
      </p:pic>
      <p:sp>
        <p:nvSpPr>
          <p:cNvPr id="8" name="TextBox 7"/>
          <p:cNvSpPr txBox="1"/>
          <p:nvPr/>
        </p:nvSpPr>
        <p:spPr>
          <a:xfrm>
            <a:off x="3472962" y="3329242"/>
            <a:ext cx="5363308" cy="369332"/>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00"/>
                </a:solidFill>
                <a:effectLst/>
                <a:uLnTx/>
                <a:uFillTx/>
                <a:latin typeface="Calibri" panose="020F0502020204030204"/>
                <a:ea typeface="+mn-ea"/>
                <a:cs typeface="+mn-cs"/>
              </a:rPr>
              <a:t>Output power as measured at 50cm from the unit</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3491" y="4070838"/>
            <a:ext cx="4175541" cy="2678737"/>
          </a:xfrm>
          <a:prstGeom prst="rect">
            <a:avLst/>
          </a:prstGeom>
        </p:spPr>
      </p:pic>
      <p:sp>
        <p:nvSpPr>
          <p:cNvPr id="5" name="TextBox 4"/>
          <p:cNvSpPr txBox="1"/>
          <p:nvPr/>
        </p:nvSpPr>
        <p:spPr>
          <a:xfrm>
            <a:off x="2533413" y="3701562"/>
            <a:ext cx="1097810" cy="369332"/>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00"/>
                </a:solidFill>
                <a:effectLst/>
                <a:uLnTx/>
                <a:uFillTx/>
                <a:latin typeface="Calibri" panose="020F0502020204030204"/>
                <a:ea typeface="+mn-ea"/>
                <a:cs typeface="+mn-cs"/>
              </a:rPr>
              <a:t>2.4 GHz</a:t>
            </a:r>
          </a:p>
        </p:txBody>
      </p:sp>
      <p:sp>
        <p:nvSpPr>
          <p:cNvPr id="7" name="TextBox 6"/>
          <p:cNvSpPr txBox="1"/>
          <p:nvPr/>
        </p:nvSpPr>
        <p:spPr>
          <a:xfrm>
            <a:off x="8665059" y="3698573"/>
            <a:ext cx="1066797" cy="369332"/>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00"/>
                </a:solidFill>
                <a:effectLst/>
                <a:uLnTx/>
                <a:uFillTx/>
                <a:latin typeface="Calibri" panose="020F0502020204030204"/>
                <a:ea typeface="+mn-ea"/>
                <a:cs typeface="+mn-cs"/>
              </a:rPr>
              <a:t>5.8 GHz</a:t>
            </a:r>
          </a:p>
        </p:txBody>
      </p:sp>
    </p:spTree>
    <p:extLst>
      <p:ext uri="{BB962C8B-B14F-4D97-AF65-F5344CB8AC3E}">
        <p14:creationId xmlns:p14="http://schemas.microsoft.com/office/powerpoint/2010/main" val="692791006"/>
      </p:ext>
    </p:extLst>
  </p:cSld>
  <p:clrMapOvr>
    <a:masterClrMapping/>
  </p:clrMapOvr>
  <mc:AlternateContent xmlns:mc="http://schemas.openxmlformats.org/markup-compatibility/2006" xmlns:p14="http://schemas.microsoft.com/office/powerpoint/2010/main">
    <mc:Choice Requires="p14">
      <p:transition spd="slow" p14:dur="2000" advTm="25318"/>
    </mc:Choice>
    <mc:Fallback xmlns="">
      <p:transition spd="slow" advTm="25318"/>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3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46" name="Freeform 3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picture containing sky, electronics&#10;&#10;Description generated with very high confidence"/>
          <p:cNvPicPr>
            <a:picLocks noChangeAspect="1"/>
          </p:cNvPicPr>
          <p:nvPr/>
        </p:nvPicPr>
        <p:blipFill rotWithShape="1">
          <a:blip r:embed="rId2">
            <a:extLst>
              <a:ext uri="{28A0092B-C50C-407E-A947-70E740481C1C}">
                <a14:useLocalDpi xmlns:a14="http://schemas.microsoft.com/office/drawing/2010/main" val="0"/>
              </a:ext>
            </a:extLst>
          </a:blip>
          <a:srcRect t="33156" r="3" b="27031"/>
          <a:stretch/>
        </p:blipFill>
        <p:spPr>
          <a:xfrm>
            <a:off x="6587330" y="1691641"/>
            <a:ext cx="4004406" cy="2500885"/>
          </a:xfrm>
          <a:custGeom>
            <a:avLst/>
            <a:gdLst>
              <a:gd name="connsiteX0" fmla="*/ 1158807 w 4004406"/>
              <a:gd name="connsiteY0" fmla="*/ 0 h 2500885"/>
              <a:gd name="connsiteX1" fmla="*/ 4004406 w 4004406"/>
              <a:gd name="connsiteY1" fmla="*/ 0 h 2500885"/>
              <a:gd name="connsiteX2" fmla="*/ 2845598 w 4004406"/>
              <a:gd name="connsiteY2" fmla="*/ 2500885 h 2500885"/>
              <a:gd name="connsiteX3" fmla="*/ 0 w 4004406"/>
              <a:gd name="connsiteY3" fmla="*/ 2500885 h 2500885"/>
            </a:gdLst>
            <a:ahLst/>
            <a:cxnLst>
              <a:cxn ang="0">
                <a:pos x="connsiteX0" y="connsiteY0"/>
              </a:cxn>
              <a:cxn ang="0">
                <a:pos x="connsiteX1" y="connsiteY1"/>
              </a:cxn>
              <a:cxn ang="0">
                <a:pos x="connsiteX2" y="connsiteY2"/>
              </a:cxn>
              <a:cxn ang="0">
                <a:pos x="connsiteX3" y="connsiteY3"/>
              </a:cxn>
            </a:cxnLst>
            <a:rect l="l" t="t" r="r" b="b"/>
            <a:pathLst>
              <a:path w="4004406" h="2500885">
                <a:moveTo>
                  <a:pt x="1158807" y="0"/>
                </a:moveTo>
                <a:lnTo>
                  <a:pt x="4004406" y="0"/>
                </a:lnTo>
                <a:lnTo>
                  <a:pt x="2845598" y="2500885"/>
                </a:lnTo>
                <a:lnTo>
                  <a:pt x="0" y="2500885"/>
                </a:lnTo>
                <a:close/>
              </a:path>
            </a:pathLst>
          </a:custGeom>
        </p:spPr>
      </p:pic>
      <p:pic>
        <p:nvPicPr>
          <p:cNvPr id="9" name="Picture 8" descr="A picture containing sky, headdress&#10;&#10;Description generated with very high confidence"/>
          <p:cNvPicPr>
            <a:picLocks noChangeAspect="1"/>
          </p:cNvPicPr>
          <p:nvPr/>
        </p:nvPicPr>
        <p:blipFill rotWithShape="1">
          <a:blip r:embed="rId3">
            <a:extLst>
              <a:ext uri="{28A0092B-C50C-407E-A947-70E740481C1C}">
                <a14:useLocalDpi xmlns:a14="http://schemas.microsoft.com/office/drawing/2010/main" val="0"/>
              </a:ext>
            </a:extLst>
          </a:blip>
          <a:srcRect t="23046" r="1" b="16496"/>
          <a:stretch/>
        </p:blipFill>
        <p:spPr>
          <a:xfrm>
            <a:off x="4791075" y="4357117"/>
            <a:ext cx="4570758" cy="2500884"/>
          </a:xfrm>
          <a:custGeom>
            <a:avLst/>
            <a:gdLst>
              <a:gd name="connsiteX0" fmla="*/ 1717230 w 4570758"/>
              <a:gd name="connsiteY0" fmla="*/ 0 h 2500884"/>
              <a:gd name="connsiteX1" fmla="*/ 4570758 w 4570758"/>
              <a:gd name="connsiteY1" fmla="*/ 0 h 2500884"/>
              <a:gd name="connsiteX2" fmla="*/ 3411951 w 4570758"/>
              <a:gd name="connsiteY2" fmla="*/ 2500884 h 2500884"/>
              <a:gd name="connsiteX3" fmla="*/ 3405728 w 4570758"/>
              <a:gd name="connsiteY3" fmla="*/ 2500884 h 2500884"/>
              <a:gd name="connsiteX4" fmla="*/ 2215937 w 4570758"/>
              <a:gd name="connsiteY4" fmla="*/ 2500884 h 2500884"/>
              <a:gd name="connsiteX5" fmla="*/ 565892 w 4570758"/>
              <a:gd name="connsiteY5" fmla="*/ 2500884 h 2500884"/>
              <a:gd name="connsiteX6" fmla="*/ 0 w 4570758"/>
              <a:gd name="connsiteY6" fmla="*/ 2500884 h 2500884"/>
              <a:gd name="connsiteX7" fmla="*/ 0 w 4570758"/>
              <a:gd name="connsiteY7" fmla="*/ 2500883 h 2500884"/>
              <a:gd name="connsiteX8" fmla="*/ 552186 w 4570758"/>
              <a:gd name="connsiteY8" fmla="*/ 2500883 h 2500884"/>
              <a:gd name="connsiteX9" fmla="*/ 558423 w 4570758"/>
              <a:gd name="connsiteY9"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0758" h="2500884">
                <a:moveTo>
                  <a:pt x="1717230" y="0"/>
                </a:moveTo>
                <a:lnTo>
                  <a:pt x="4570758" y="0"/>
                </a:lnTo>
                <a:lnTo>
                  <a:pt x="3411951" y="2500884"/>
                </a:lnTo>
                <a:lnTo>
                  <a:pt x="3405728" y="2500884"/>
                </a:lnTo>
                <a:lnTo>
                  <a:pt x="2215937" y="2500884"/>
                </a:lnTo>
                <a:lnTo>
                  <a:pt x="565892" y="2500884"/>
                </a:lnTo>
                <a:lnTo>
                  <a:pt x="0" y="2500884"/>
                </a:lnTo>
                <a:lnTo>
                  <a:pt x="0" y="2500883"/>
                </a:lnTo>
                <a:lnTo>
                  <a:pt x="552186" y="2500883"/>
                </a:lnTo>
                <a:lnTo>
                  <a:pt x="558423" y="2500883"/>
                </a:lnTo>
                <a:close/>
              </a:path>
            </a:pathLst>
          </a:custGeom>
        </p:spPr>
      </p:pic>
      <p:pic>
        <p:nvPicPr>
          <p:cNvPr id="16" name="Picture 15" descr="A close up of a car&#10;&#10;Description generated with high confidence"/>
          <p:cNvPicPr>
            <a:picLocks noChangeAspect="1"/>
          </p:cNvPicPr>
          <p:nvPr/>
        </p:nvPicPr>
        <p:blipFill rotWithShape="1">
          <a:blip r:embed="rId4">
            <a:extLst>
              <a:ext uri="{28A0092B-C50C-407E-A947-70E740481C1C}">
                <a14:useLocalDpi xmlns:a14="http://schemas.microsoft.com/office/drawing/2010/main" val="0"/>
              </a:ext>
            </a:extLst>
          </a:blip>
          <a:srcRect t="24377" r="4" b="21237"/>
          <a:stretch/>
        </p:blipFill>
        <p:spPr>
          <a:xfrm>
            <a:off x="7823674" y="4357117"/>
            <a:ext cx="4368327" cy="2500884"/>
          </a:xfrm>
          <a:custGeom>
            <a:avLst/>
            <a:gdLst>
              <a:gd name="connsiteX0" fmla="*/ 1717230 w 4368327"/>
              <a:gd name="connsiteY0" fmla="*/ 0 h 2500884"/>
              <a:gd name="connsiteX1" fmla="*/ 4368327 w 4368327"/>
              <a:gd name="connsiteY1" fmla="*/ 0 h 2500884"/>
              <a:gd name="connsiteX2" fmla="*/ 4368327 w 4368327"/>
              <a:gd name="connsiteY2" fmla="*/ 2500884 h 2500884"/>
              <a:gd name="connsiteX3" fmla="*/ 0 w 4368327"/>
              <a:gd name="connsiteY3" fmla="*/ 2500884 h 2500884"/>
              <a:gd name="connsiteX4" fmla="*/ 0 w 4368327"/>
              <a:gd name="connsiteY4" fmla="*/ 2500883 h 2500884"/>
              <a:gd name="connsiteX5" fmla="*/ 552186 w 4368327"/>
              <a:gd name="connsiteY5" fmla="*/ 2500883 h 2500884"/>
              <a:gd name="connsiteX6" fmla="*/ 558423 w 4368327"/>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8327" h="2500884">
                <a:moveTo>
                  <a:pt x="1717230" y="0"/>
                </a:moveTo>
                <a:lnTo>
                  <a:pt x="4368327" y="0"/>
                </a:lnTo>
                <a:lnTo>
                  <a:pt x="4368327" y="2500884"/>
                </a:lnTo>
                <a:lnTo>
                  <a:pt x="0" y="2500884"/>
                </a:lnTo>
                <a:lnTo>
                  <a:pt x="0" y="2500883"/>
                </a:lnTo>
                <a:lnTo>
                  <a:pt x="552186" y="2500883"/>
                </a:lnTo>
                <a:lnTo>
                  <a:pt x="558423" y="2500883"/>
                </a:lnTo>
                <a:close/>
              </a:path>
            </a:pathLst>
          </a:custGeom>
        </p:spPr>
      </p:pic>
      <p:pic>
        <p:nvPicPr>
          <p:cNvPr id="7" name="Picture 6" descr="A picture containing sky, outdoor&#10;&#10;Description generated with very high confidence"/>
          <p:cNvPicPr>
            <a:picLocks noChangeAspect="1"/>
          </p:cNvPicPr>
          <p:nvPr/>
        </p:nvPicPr>
        <p:blipFill rotWithShape="1">
          <a:blip r:embed="rId5">
            <a:extLst>
              <a:ext uri="{28A0092B-C50C-407E-A947-70E740481C1C}">
                <a14:useLocalDpi xmlns:a14="http://schemas.microsoft.com/office/drawing/2010/main" val="0"/>
              </a:ext>
            </a:extLst>
          </a:blip>
          <a:srcRect t="15655" r="3" b="17336"/>
          <a:stretch/>
        </p:blipFill>
        <p:spPr>
          <a:xfrm>
            <a:off x="9597231" y="1691164"/>
            <a:ext cx="2594769" cy="2501837"/>
          </a:xfrm>
          <a:custGeom>
            <a:avLst/>
            <a:gdLst>
              <a:gd name="connsiteX0" fmla="*/ 1159248 w 2594769"/>
              <a:gd name="connsiteY0" fmla="*/ 0 h 2501837"/>
              <a:gd name="connsiteX1" fmla="*/ 2594769 w 2594769"/>
              <a:gd name="connsiteY1" fmla="*/ 0 h 2501837"/>
              <a:gd name="connsiteX2" fmla="*/ 2594769 w 2594769"/>
              <a:gd name="connsiteY2" fmla="*/ 2501837 h 2501837"/>
              <a:gd name="connsiteX3" fmla="*/ 0 w 2594769"/>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2594769" h="2501837">
                <a:moveTo>
                  <a:pt x="1159248" y="0"/>
                </a:moveTo>
                <a:lnTo>
                  <a:pt x="2594769" y="0"/>
                </a:lnTo>
                <a:lnTo>
                  <a:pt x="2594769" y="2501837"/>
                </a:lnTo>
                <a:lnTo>
                  <a:pt x="0" y="2501837"/>
                </a:lnTo>
                <a:close/>
              </a:path>
            </a:pathLst>
          </a:custGeom>
        </p:spPr>
      </p:pic>
      <p:sp>
        <p:nvSpPr>
          <p:cNvPr id="2" name="TextBox 1"/>
          <p:cNvSpPr txBox="1"/>
          <p:nvPr/>
        </p:nvSpPr>
        <p:spPr>
          <a:xfrm>
            <a:off x="0" y="0"/>
            <a:ext cx="12192000" cy="1590262"/>
          </a:xfrm>
          <a:prstGeom prst="rect">
            <a:avLst/>
          </a:prstGeom>
          <a:solidFill>
            <a:srgbClr val="002060"/>
          </a:solid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n-ea"/>
                <a:cs typeface="+mn-cs"/>
              </a:rPr>
              <a:t>Technical spec</a:t>
            </a:r>
          </a:p>
        </p:txBody>
      </p:sp>
      <p:sp>
        <p:nvSpPr>
          <p:cNvPr id="12" name="TextBox 11"/>
          <p:cNvSpPr txBox="1"/>
          <p:nvPr/>
        </p:nvSpPr>
        <p:spPr>
          <a:xfrm>
            <a:off x="187569" y="1892313"/>
            <a:ext cx="5764823" cy="4065986"/>
          </a:xfrm>
          <a:prstGeom prst="rect">
            <a:avLst/>
          </a:prstGeom>
        </p:spPr>
        <p:txBody>
          <a:bodyPr vert="horz" lIns="91440" tIns="45720" rIns="91440" bIns="45720" rtlCol="0" anchor="t">
            <a:normAutofit/>
          </a:bodyPr>
          <a:lstStyle/>
          <a:p>
            <a:pPr marL="0" marR="0" lvl="0" indent="-228600" algn="l" defTabSz="914400" rtl="0" eaLnBrk="1" fontAlgn="auto" latinLnBrk="0" hangingPunct="1">
              <a:lnSpc>
                <a:spcPct val="70000"/>
              </a:lnSpc>
              <a:spcBef>
                <a:spcPts val="0"/>
              </a:spcBef>
              <a:spcAft>
                <a:spcPts val="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prstClr val="white"/>
                </a:solidFill>
                <a:effectLst/>
                <a:uLnTx/>
                <a:uFillTx/>
                <a:latin typeface="Calibri" panose="020F0502020204030204"/>
                <a:ea typeface="+mn-ea"/>
                <a:cs typeface="+mn-cs"/>
              </a:rPr>
              <a:t>Frequency Range  - </a:t>
            </a:r>
            <a:r>
              <a:rPr kumimoji="0" lang="en-US" sz="1700" b="1" i="0" u="sng" strike="noStrike" kern="1200" cap="none" spc="0" normalizeH="0" baseline="0" noProof="0" dirty="0">
                <a:ln>
                  <a:noFill/>
                </a:ln>
                <a:solidFill>
                  <a:prstClr val="white"/>
                </a:solidFill>
                <a:effectLst/>
                <a:uLnTx/>
                <a:uFillTx/>
                <a:latin typeface="Calibri" panose="020F0502020204030204"/>
                <a:ea typeface="+mn-ea"/>
                <a:cs typeface="+mn-cs"/>
              </a:rPr>
              <a:t>2400 – 2485 / 5725 – 5825 MHz</a:t>
            </a:r>
          </a:p>
          <a:p>
            <a:pPr marL="0" marR="0" lvl="0" indent="-228600" algn="l" defTabSz="914400" rtl="0" eaLnBrk="1" fontAlgn="auto" latinLnBrk="0" hangingPunct="1">
              <a:lnSpc>
                <a:spcPct val="70000"/>
              </a:lnSpc>
              <a:spcBef>
                <a:spcPts val="0"/>
              </a:spcBef>
              <a:spcAft>
                <a:spcPts val="0"/>
              </a:spcAft>
              <a:buClrTx/>
              <a:buSzTx/>
              <a:buFont typeface="Arial" panose="020B0604020202020204" pitchFamily="34" charset="0"/>
              <a:buChar char="•"/>
              <a:tabLst/>
              <a:defRPr/>
            </a:pPr>
            <a:endParaRPr kumimoji="0" lang="en-US" sz="1700" b="1" i="0" u="sng"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28600" algn="l" defTabSz="914400" rtl="0" eaLnBrk="1" fontAlgn="auto" latinLnBrk="0" hangingPunct="1">
              <a:lnSpc>
                <a:spcPct val="70000"/>
              </a:lnSpc>
              <a:spcBef>
                <a:spcPts val="0"/>
              </a:spcBef>
              <a:spcAft>
                <a:spcPts val="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prstClr val="white"/>
                </a:solidFill>
                <a:effectLst/>
                <a:uLnTx/>
                <a:uFillTx/>
                <a:latin typeface="Calibri" panose="020F0502020204030204"/>
                <a:ea typeface="+mn-ea"/>
                <a:cs typeface="+mn-cs"/>
              </a:rPr>
              <a:t>Patch Antenna</a:t>
            </a:r>
          </a:p>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Calibri" panose="020F0502020204030204"/>
                <a:ea typeface="+mn-ea"/>
                <a:cs typeface="+mn-cs"/>
              </a:rPr>
              <a:t>     Beam Width           - </a:t>
            </a:r>
            <a:r>
              <a:rPr kumimoji="0" lang="en-US" sz="1700" b="1" i="0" u="sng" strike="noStrike" kern="1200" cap="none" spc="0" normalizeH="0" baseline="0" noProof="0" dirty="0">
                <a:ln>
                  <a:noFill/>
                </a:ln>
                <a:solidFill>
                  <a:prstClr val="white"/>
                </a:solidFill>
                <a:effectLst/>
                <a:uLnTx/>
                <a:uFillTx/>
                <a:latin typeface="Calibri" panose="020F0502020204030204"/>
                <a:ea typeface="+mn-ea"/>
                <a:cs typeface="+mn-cs"/>
              </a:rPr>
              <a:t>±80° Horizontally &amp; Vertically</a:t>
            </a:r>
          </a:p>
          <a:p>
            <a:pPr marL="0" marR="0" lvl="0" indent="-228600" algn="l" defTabSz="914400" rtl="0" eaLnBrk="1" fontAlgn="auto" latinLnBrk="0" hangingPunct="1">
              <a:lnSpc>
                <a:spcPct val="70000"/>
              </a:lnSpc>
              <a:spcBef>
                <a:spcPts val="0"/>
              </a:spcBef>
              <a:spcAft>
                <a:spcPts val="0"/>
              </a:spcAft>
              <a:buClrTx/>
              <a:buSzTx/>
              <a:buFont typeface="Arial" panose="020B0604020202020204" pitchFamily="34" charset="0"/>
              <a:buChar char="•"/>
              <a:tabLst/>
              <a:defRPr/>
            </a:pPr>
            <a:endParaRPr kumimoji="0" lang="en-US" sz="1700" b="1" i="0" u="sng"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28600" algn="l" defTabSz="914400" rtl="0" eaLnBrk="1" fontAlgn="auto" latinLnBrk="0" hangingPunct="1">
              <a:lnSpc>
                <a:spcPct val="70000"/>
              </a:lnSpc>
              <a:spcBef>
                <a:spcPts val="0"/>
              </a:spcBef>
              <a:spcAft>
                <a:spcPts val="0"/>
              </a:spcAft>
              <a:buClrTx/>
              <a:buSzTx/>
              <a:buFont typeface="Arial" panose="020B0604020202020204" pitchFamily="34" charset="0"/>
              <a:buChar char="•"/>
              <a:tabLst/>
              <a:defRPr/>
            </a:pPr>
            <a:endParaRPr kumimoji="0" lang="en-US" sz="1700" b="1" i="0" u="sng"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28600" algn="l" defTabSz="914400" rtl="0" eaLnBrk="1" fontAlgn="auto" latinLnBrk="0" hangingPunct="1">
              <a:lnSpc>
                <a:spcPct val="70000"/>
              </a:lnSpc>
              <a:spcBef>
                <a:spcPts val="0"/>
              </a:spcBef>
              <a:spcAft>
                <a:spcPts val="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prstClr val="white"/>
                </a:solidFill>
                <a:effectLst/>
                <a:uLnTx/>
                <a:uFillTx/>
                <a:latin typeface="Calibri" panose="020F0502020204030204"/>
                <a:ea typeface="+mn-ea"/>
                <a:cs typeface="+mn-cs"/>
              </a:rPr>
              <a:t>Operating Range   - </a:t>
            </a:r>
            <a:r>
              <a:rPr kumimoji="0" lang="en-US" sz="1700" b="1" i="0" u="sng" strike="noStrike" kern="1200" cap="none" spc="0" normalizeH="0" baseline="0" noProof="0" dirty="0">
                <a:ln>
                  <a:noFill/>
                </a:ln>
                <a:solidFill>
                  <a:prstClr val="white"/>
                </a:solidFill>
                <a:effectLst/>
                <a:uLnTx/>
                <a:uFillTx/>
                <a:latin typeface="Calibri" panose="020F0502020204030204"/>
                <a:ea typeface="+mn-ea"/>
                <a:cs typeface="+mn-cs"/>
              </a:rPr>
              <a:t>In excess of 1km</a:t>
            </a:r>
          </a:p>
          <a:p>
            <a:pPr marL="0" marR="0" lvl="0" indent="-228600" algn="l" defTabSz="914400" rtl="0" eaLnBrk="1" fontAlgn="auto" latinLnBrk="0" hangingPunct="1">
              <a:lnSpc>
                <a:spcPct val="70000"/>
              </a:lnSpc>
              <a:spcBef>
                <a:spcPts val="0"/>
              </a:spcBef>
              <a:spcAft>
                <a:spcPts val="0"/>
              </a:spcAft>
              <a:buClrTx/>
              <a:buSzTx/>
              <a:buFont typeface="Arial" panose="020B0604020202020204" pitchFamily="34" charset="0"/>
              <a:buChar char="•"/>
              <a:tabLst/>
              <a:defRPr/>
            </a:pPr>
            <a:endParaRPr kumimoji="0" lang="en-US" sz="1700" b="1" i="0" u="sng"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28600" algn="l" defTabSz="914400" rtl="0" eaLnBrk="1" fontAlgn="auto" latinLnBrk="0" hangingPunct="1">
              <a:lnSpc>
                <a:spcPct val="70000"/>
              </a:lnSpc>
              <a:spcBef>
                <a:spcPts val="0"/>
              </a:spcBef>
              <a:spcAft>
                <a:spcPts val="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prstClr val="white"/>
                </a:solidFill>
                <a:effectLst/>
                <a:uLnTx/>
                <a:uFillTx/>
                <a:latin typeface="Calibri" panose="020F0502020204030204"/>
                <a:ea typeface="+mn-ea"/>
                <a:cs typeface="+mn-cs"/>
              </a:rPr>
              <a:t>Battery                    - </a:t>
            </a:r>
            <a:r>
              <a:rPr kumimoji="0" lang="en-US" sz="1700" b="1" i="0" u="sng" strike="noStrike" kern="1200" cap="none" spc="0" normalizeH="0" baseline="0" noProof="0" dirty="0">
                <a:ln>
                  <a:noFill/>
                </a:ln>
                <a:solidFill>
                  <a:prstClr val="white"/>
                </a:solidFill>
                <a:effectLst/>
                <a:uLnTx/>
                <a:uFillTx/>
                <a:latin typeface="Calibri" panose="020F0502020204030204"/>
                <a:ea typeface="+mn-ea"/>
                <a:cs typeface="+mn-cs"/>
              </a:rPr>
              <a:t>6800Ah Lithium-ion </a:t>
            </a:r>
          </a:p>
          <a:p>
            <a:pPr marL="0" marR="0" lvl="0" indent="-228600" algn="l" defTabSz="914400" rtl="0" eaLnBrk="1" fontAlgn="auto" latinLnBrk="0" hangingPunct="1">
              <a:lnSpc>
                <a:spcPct val="70000"/>
              </a:lnSpc>
              <a:spcBef>
                <a:spcPts val="0"/>
              </a:spcBef>
              <a:spcAft>
                <a:spcPts val="0"/>
              </a:spcAft>
              <a:buClrTx/>
              <a:buSzTx/>
              <a:buFont typeface="Arial" panose="020B0604020202020204" pitchFamily="34" charset="0"/>
              <a:buChar char="•"/>
              <a:tabLst/>
              <a:defRPr/>
            </a:pPr>
            <a:endParaRPr kumimoji="0" lang="en-US" sz="1700" b="1" i="0" u="sng"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28600" algn="l" defTabSz="914400" rtl="0" eaLnBrk="1" fontAlgn="auto" latinLnBrk="0" hangingPunct="1">
              <a:lnSpc>
                <a:spcPct val="70000"/>
              </a:lnSpc>
              <a:spcBef>
                <a:spcPts val="0"/>
              </a:spcBef>
              <a:spcAft>
                <a:spcPts val="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prstClr val="white"/>
                </a:solidFill>
                <a:effectLst/>
                <a:uLnTx/>
                <a:uFillTx/>
                <a:latin typeface="Calibri" panose="020F0502020204030204"/>
                <a:ea typeface="+mn-ea"/>
                <a:cs typeface="+mn-cs"/>
              </a:rPr>
              <a:t>Battery Operating - </a:t>
            </a:r>
            <a:r>
              <a:rPr kumimoji="0" lang="en-US" sz="1700" b="1" i="0" u="sng" strike="noStrike" kern="1200" cap="none" spc="0" normalizeH="0" baseline="0" noProof="0" dirty="0">
                <a:ln>
                  <a:noFill/>
                </a:ln>
                <a:solidFill>
                  <a:prstClr val="white"/>
                </a:solidFill>
                <a:effectLst/>
                <a:uLnTx/>
                <a:uFillTx/>
                <a:latin typeface="Calibri" panose="020F0502020204030204"/>
                <a:ea typeface="+mn-ea"/>
                <a:cs typeface="+mn-cs"/>
              </a:rPr>
              <a:t>Approximately 4-6 hours </a:t>
            </a:r>
            <a:br>
              <a:rPr kumimoji="0" lang="en-US" sz="1700" b="1" i="0" u="sng"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7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1400" b="1" i="0" u="none" strike="noStrike" kern="1200" cap="none" spc="0" normalizeH="0" baseline="0" noProof="0" dirty="0" err="1">
                <a:ln>
                  <a:noFill/>
                </a:ln>
                <a:solidFill>
                  <a:prstClr val="white"/>
                </a:solidFill>
                <a:effectLst/>
                <a:uLnTx/>
                <a:uFillTx/>
                <a:latin typeface="Calibri" panose="020F0502020204030204"/>
                <a:ea typeface="+mn-ea"/>
                <a:cs typeface="+mn-cs"/>
              </a:rPr>
              <a:t>dependant</a:t>
            </a: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 on power setting)</a:t>
            </a:r>
            <a:endParaRPr kumimoji="0" lang="en-US" sz="17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Calibri" panose="020F0502020204030204"/>
                <a:ea typeface="+mn-ea"/>
                <a:cs typeface="+mn-cs"/>
              </a:rPr>
              <a:t>     Time</a:t>
            </a:r>
          </a:p>
          <a:p>
            <a:pPr marL="0" marR="0" lvl="0" indent="-228600" algn="l" defTabSz="914400" rtl="0" eaLnBrk="1" fontAlgn="auto" latinLnBrk="0" hangingPunct="1">
              <a:lnSpc>
                <a:spcPct val="70000"/>
              </a:lnSpc>
              <a:spcBef>
                <a:spcPts val="0"/>
              </a:spcBef>
              <a:spcAft>
                <a:spcPts val="0"/>
              </a:spcAft>
              <a:buClrTx/>
              <a:buSzTx/>
              <a:buFont typeface="Arial" panose="020B0604020202020204" pitchFamily="34" charset="0"/>
              <a:buChar char="•"/>
              <a:tabLst/>
              <a:defRPr/>
            </a:pPr>
            <a:endParaRPr kumimoji="0" lang="en-US" sz="17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28600" algn="l" defTabSz="914400" rtl="0" eaLnBrk="1" fontAlgn="auto" latinLnBrk="0" hangingPunct="1">
              <a:lnSpc>
                <a:spcPct val="70000"/>
              </a:lnSpc>
              <a:spcBef>
                <a:spcPts val="0"/>
              </a:spcBef>
              <a:spcAft>
                <a:spcPts val="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prstClr val="white"/>
                </a:solidFill>
                <a:effectLst/>
                <a:uLnTx/>
                <a:uFillTx/>
                <a:latin typeface="Calibri" panose="020F0502020204030204"/>
                <a:ea typeface="+mn-ea"/>
                <a:cs typeface="+mn-cs"/>
              </a:rPr>
              <a:t>Total Current           - </a:t>
            </a:r>
            <a:r>
              <a:rPr kumimoji="0" lang="en-US" sz="1700" b="1" i="0" u="sng" strike="noStrike" kern="1200" cap="none" spc="0" normalizeH="0" baseline="0" noProof="0" dirty="0">
                <a:ln>
                  <a:noFill/>
                </a:ln>
                <a:solidFill>
                  <a:prstClr val="white"/>
                </a:solidFill>
                <a:effectLst/>
                <a:uLnTx/>
                <a:uFillTx/>
                <a:latin typeface="Calibri" panose="020F0502020204030204"/>
                <a:ea typeface="+mn-ea"/>
                <a:cs typeface="+mn-cs"/>
              </a:rPr>
              <a:t>1.5 Amps at 12v DV</a:t>
            </a:r>
          </a:p>
          <a:p>
            <a:pPr marL="0" marR="0" lvl="0" indent="-228600" algn="l" defTabSz="914400" rtl="0" eaLnBrk="1" fontAlgn="auto" latinLnBrk="0" hangingPunct="1">
              <a:lnSpc>
                <a:spcPct val="70000"/>
              </a:lnSpc>
              <a:spcBef>
                <a:spcPts val="0"/>
              </a:spcBef>
              <a:spcAft>
                <a:spcPts val="0"/>
              </a:spcAft>
              <a:buClrTx/>
              <a:buSzTx/>
              <a:buFont typeface="Arial" panose="020B0604020202020204" pitchFamily="34" charset="0"/>
              <a:buChar char="•"/>
              <a:tabLst/>
              <a:defRPr/>
            </a:pPr>
            <a:endParaRPr kumimoji="0" lang="en-US" sz="1700" b="1" i="0" u="sng"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28600" algn="l" defTabSz="914400" rtl="0" eaLnBrk="1" fontAlgn="auto" latinLnBrk="0" hangingPunct="1">
              <a:lnSpc>
                <a:spcPct val="70000"/>
              </a:lnSpc>
              <a:spcBef>
                <a:spcPts val="0"/>
              </a:spcBef>
              <a:spcAft>
                <a:spcPts val="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prstClr val="white"/>
                </a:solidFill>
                <a:effectLst/>
                <a:uLnTx/>
                <a:uFillTx/>
                <a:latin typeface="Calibri" panose="020F0502020204030204"/>
                <a:ea typeface="+mn-ea"/>
                <a:cs typeface="+mn-cs"/>
              </a:rPr>
              <a:t>Average power       -  </a:t>
            </a:r>
            <a:r>
              <a:rPr kumimoji="0" lang="en-US" sz="1700" b="1" i="0" u="sng" strike="noStrike" kern="1200" cap="none" spc="0" normalizeH="0" baseline="0" noProof="0" dirty="0">
                <a:ln>
                  <a:noFill/>
                </a:ln>
                <a:solidFill>
                  <a:prstClr val="white"/>
                </a:solidFill>
                <a:effectLst/>
                <a:uLnTx/>
                <a:uFillTx/>
                <a:latin typeface="Calibri" panose="020F0502020204030204"/>
                <a:ea typeface="+mn-ea"/>
                <a:cs typeface="+mn-cs"/>
              </a:rPr>
              <a:t>-30dBm = 1µW </a:t>
            </a:r>
          </a:p>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Calibri" panose="020F0502020204030204"/>
                <a:ea typeface="+mn-ea"/>
                <a:cs typeface="+mn-cs"/>
              </a:rPr>
              <a:t>     Per Band	     </a:t>
            </a:r>
            <a:r>
              <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rPr>
              <a:t>measured at 15cm with Tx power set to +28dBm</a:t>
            </a:r>
            <a:endParaRPr kumimoji="0" lang="en-US" sz="17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28600" algn="l" defTabSz="914400" rtl="0" eaLnBrk="1" fontAlgn="auto" latinLnBrk="0" hangingPunct="1">
              <a:lnSpc>
                <a:spcPct val="70000"/>
              </a:lnSpc>
              <a:spcBef>
                <a:spcPts val="0"/>
              </a:spcBef>
              <a:spcAft>
                <a:spcPts val="0"/>
              </a:spcAft>
              <a:buClrTx/>
              <a:buSzTx/>
              <a:buFont typeface="Arial" panose="020B0604020202020204" pitchFamily="34" charset="0"/>
              <a:buChar char="•"/>
              <a:tabLst/>
              <a:defRPr/>
            </a:pPr>
            <a:endParaRPr kumimoji="0" lang="en-US" sz="17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28600" algn="l" defTabSz="914400" rtl="0" eaLnBrk="1" fontAlgn="auto" latinLnBrk="0" hangingPunct="1">
              <a:lnSpc>
                <a:spcPct val="70000"/>
              </a:lnSpc>
              <a:spcBef>
                <a:spcPts val="0"/>
              </a:spcBef>
              <a:spcAft>
                <a:spcPts val="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prstClr val="white"/>
                </a:solidFill>
                <a:effectLst/>
                <a:uLnTx/>
                <a:uFillTx/>
                <a:latin typeface="Calibri" panose="020F0502020204030204"/>
                <a:ea typeface="+mn-ea"/>
                <a:cs typeface="+mn-cs"/>
              </a:rPr>
              <a:t>Total Power            - </a:t>
            </a:r>
            <a:r>
              <a:rPr kumimoji="0" lang="en-US" sz="1700" b="1" i="0" u="sng" strike="noStrike" kern="1200" cap="none" spc="0" normalizeH="0" baseline="0" noProof="0" dirty="0">
                <a:ln>
                  <a:noFill/>
                </a:ln>
                <a:solidFill>
                  <a:prstClr val="white"/>
                </a:solidFill>
                <a:effectLst/>
                <a:uLnTx/>
                <a:uFillTx/>
                <a:latin typeface="Calibri" panose="020F0502020204030204"/>
                <a:ea typeface="+mn-ea"/>
                <a:cs typeface="+mn-cs"/>
              </a:rPr>
              <a:t>EIRP 4W / band</a:t>
            </a:r>
          </a:p>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Calibri" panose="020F0502020204030204"/>
                <a:ea typeface="+mn-ea"/>
                <a:cs typeface="+mn-cs"/>
              </a:rPr>
              <a:t>     Output		based on 1watt – antenna gain 6dBi</a:t>
            </a:r>
          </a:p>
          <a:p>
            <a:pPr marL="0" marR="0" lvl="0" indent="-228600" algn="l" defTabSz="914400" rtl="0" eaLnBrk="1" fontAlgn="auto" latinLnBrk="0" hangingPunct="1">
              <a:lnSpc>
                <a:spcPct val="70000"/>
              </a:lnSpc>
              <a:spcBef>
                <a:spcPts val="0"/>
              </a:spcBef>
              <a:spcAft>
                <a:spcPts val="0"/>
              </a:spcAft>
              <a:buClrTx/>
              <a:buSzTx/>
              <a:buFont typeface="Arial" panose="020B0604020202020204" pitchFamily="34" charset="0"/>
              <a:buChar char="•"/>
              <a:tabLst/>
              <a:defRPr/>
            </a:pPr>
            <a:endParaRPr kumimoji="0" lang="en-US" sz="17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28600" algn="l" defTabSz="914400" rtl="0" eaLnBrk="1" fontAlgn="auto" latinLnBrk="0" hangingPunct="1">
              <a:lnSpc>
                <a:spcPct val="70000"/>
              </a:lnSpc>
              <a:spcBef>
                <a:spcPts val="0"/>
              </a:spcBef>
              <a:spcAft>
                <a:spcPts val="0"/>
              </a:spcAft>
              <a:buClrTx/>
              <a:buSzTx/>
              <a:buFont typeface="Arial" panose="020B0604020202020204" pitchFamily="34" charset="0"/>
              <a:buChar char="•"/>
              <a:tabLst/>
              <a:defRPr/>
            </a:pPr>
            <a:endParaRPr kumimoji="0" lang="en-US" sz="17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422545"/>
      </p:ext>
    </p:extLst>
  </p:cSld>
  <p:clrMapOvr>
    <a:masterClrMapping/>
  </p:clrMapOvr>
  <mc:AlternateContent xmlns:mc="http://schemas.openxmlformats.org/markup-compatibility/2006" xmlns:p14="http://schemas.microsoft.com/office/powerpoint/2010/main">
    <mc:Choice Requires="p14">
      <p:transition spd="slow" p14:dur="2000" advTm="20302"/>
    </mc:Choice>
    <mc:Fallback xmlns="">
      <p:transition spd="slow" advTm="20302"/>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louds in the sky&#10;&#10;Description generated with very high confidence">
            <a:extLst>
              <a:ext uri="{FF2B5EF4-FFF2-40B4-BE49-F238E27FC236}">
                <a16:creationId xmlns:a16="http://schemas.microsoft.com/office/drawing/2014/main" id="{AE7187FC-2584-41D1-A59E-53A8726CBE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A5919D7-8DA4-499F-A153-211EC62AD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4211" y="-1"/>
            <a:ext cx="8300620" cy="4092607"/>
          </a:xfrm>
          <a:prstGeom prst="rect">
            <a:avLst/>
          </a:prstGeom>
        </p:spPr>
      </p:pic>
      <p:sp>
        <p:nvSpPr>
          <p:cNvPr id="6" name="TextBox 5">
            <a:extLst>
              <a:ext uri="{FF2B5EF4-FFF2-40B4-BE49-F238E27FC236}">
                <a16:creationId xmlns:a16="http://schemas.microsoft.com/office/drawing/2014/main" id="{0906071F-E9ED-4F79-B3B4-291750400CE7}"/>
              </a:ext>
            </a:extLst>
          </p:cNvPr>
          <p:cNvSpPr txBox="1"/>
          <p:nvPr/>
        </p:nvSpPr>
        <p:spPr>
          <a:xfrm>
            <a:off x="1939636" y="4057233"/>
            <a:ext cx="8303491" cy="2800767"/>
          </a:xfrm>
          <a:prstGeom prst="rect">
            <a:avLst/>
          </a:prstGeom>
          <a:solidFill>
            <a:schemeClr val="bg2">
              <a:lumMod val="25000"/>
            </a:schemeClr>
          </a:solidFill>
        </p:spPr>
        <p:txBody>
          <a:bodyPr wrap="square" rtlCol="0">
            <a:spAutoFit/>
          </a:bodyPr>
          <a:lstStyle/>
          <a:p>
            <a:pPr algn="ctr"/>
            <a:r>
              <a:rPr lang="en-GB" sz="4400" b="1" u="sng" dirty="0">
                <a:solidFill>
                  <a:schemeClr val="bg1"/>
                </a:solidFill>
              </a:rPr>
              <a:t>For more information.</a:t>
            </a:r>
          </a:p>
          <a:p>
            <a:pPr algn="ctr"/>
            <a:r>
              <a:rPr lang="en-GB" sz="4400" dirty="0">
                <a:solidFill>
                  <a:schemeClr val="bg1"/>
                </a:solidFill>
              </a:rPr>
              <a:t>Web: </a:t>
            </a:r>
            <a:r>
              <a:rPr lang="en-GB" sz="4400" u="sng" dirty="0">
                <a:solidFill>
                  <a:schemeClr val="bg1"/>
                </a:solidFill>
                <a:hlinkClick r:id="rId4"/>
              </a:rPr>
              <a:t>www.repulsedrones.com</a:t>
            </a:r>
            <a:endParaRPr lang="en-GB" sz="4400" dirty="0">
              <a:solidFill>
                <a:schemeClr val="bg1"/>
              </a:solidFill>
            </a:endParaRPr>
          </a:p>
          <a:p>
            <a:r>
              <a:rPr lang="en-GB" sz="4400" dirty="0">
                <a:solidFill>
                  <a:schemeClr val="bg1"/>
                </a:solidFill>
              </a:rPr>
              <a:t>           Facebook: </a:t>
            </a:r>
            <a:r>
              <a:rPr lang="en-GB" sz="4400" u="sng" dirty="0">
                <a:solidFill>
                  <a:schemeClr val="bg1"/>
                </a:solidFill>
              </a:rPr>
              <a:t>Repulse</a:t>
            </a:r>
            <a:endParaRPr lang="en-GB" sz="4400" dirty="0">
              <a:solidFill>
                <a:schemeClr val="bg1"/>
              </a:solidFill>
            </a:endParaRPr>
          </a:p>
          <a:p>
            <a:r>
              <a:rPr lang="en-GB" sz="4400" dirty="0">
                <a:solidFill>
                  <a:schemeClr val="bg1"/>
                </a:solidFill>
              </a:rPr>
              <a:t>           Twitter: </a:t>
            </a:r>
            <a:r>
              <a:rPr lang="en-GB" sz="4400" u="sng" dirty="0">
                <a:solidFill>
                  <a:schemeClr val="bg1"/>
                </a:solidFill>
              </a:rPr>
              <a:t>Repulse Drones</a:t>
            </a:r>
            <a:endParaRPr lang="en-GB" sz="4400" dirty="0">
              <a:solidFill>
                <a:schemeClr val="bg1"/>
              </a:solidFill>
            </a:endParaRPr>
          </a:p>
        </p:txBody>
      </p:sp>
      <p:pic>
        <p:nvPicPr>
          <p:cNvPr id="4" name="Picture 3" descr="A close up of a sign&#10;&#10;Description generated with very high confidence">
            <a:extLst>
              <a:ext uri="{FF2B5EF4-FFF2-40B4-BE49-F238E27FC236}">
                <a16:creationId xmlns:a16="http://schemas.microsoft.com/office/drawing/2014/main" id="{F79F0E4B-0CBF-437C-90FB-E697805DCBC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961" b="92647" l="4902" r="92157">
                        <a14:foregroundMark x1="72059" y1="19608" x2="64706" y2="43137"/>
                        <a14:foregroundMark x1="64706" y1="43137" x2="68627" y2="83333"/>
                        <a14:foregroundMark x1="39706" y1="46569" x2="60784" y2="35784"/>
                        <a14:foregroundMark x1="8824" y1="36275" x2="22549" y2="15686"/>
                        <a14:foregroundMark x1="22549" y1="15686" x2="44118" y2="3922"/>
                        <a14:foregroundMark x1="44118" y1="3922" x2="59314" y2="1961"/>
                        <a14:foregroundMark x1="5392" y1="15686" x2="5392" y2="15686"/>
                        <a14:foregroundMark x1="91176" y1="15686" x2="93627" y2="31373"/>
                        <a14:foregroundMark x1="92157" y1="34314" x2="91176" y2="77451"/>
                        <a14:foregroundMark x1="87745" y1="86765" x2="90686" y2="85294"/>
                        <a14:foregroundMark x1="76961" y1="90686" x2="16176" y2="88235"/>
                        <a14:foregroundMark x1="5882" y1="36765" x2="6373" y2="36275"/>
                        <a14:foregroundMark x1="5882" y1="44118" x2="5882" y2="44118"/>
                        <a14:foregroundMark x1="5392" y1="51471" x2="5392" y2="51471"/>
                        <a14:foregroundMark x1="5392" y1="80392" x2="5882" y2="80392"/>
                        <a14:foregroundMark x1="10294" y1="89216" x2="10294" y2="89216"/>
                        <a14:foregroundMark x1="13235" y1="90686" x2="13235" y2="90686"/>
                        <a14:foregroundMark x1="18627" y1="91667" x2="20588" y2="91667"/>
                        <a14:foregroundMark x1="32843" y1="92647" x2="32843" y2="92647"/>
                        <a14:foregroundMark x1="67647" y1="20098" x2="49510" y2="36765"/>
                        <a14:foregroundMark x1="49510" y1="36765" x2="69118" y2="83824"/>
                        <a14:foregroundMark x1="69118" y1="83824" x2="65196" y2="86765"/>
                        <a14:foregroundMark x1="69118" y1="45098" x2="79412" y2="42157"/>
                      </a14:backgroundRemoval>
                    </a14:imgEffect>
                  </a14:imgLayer>
                </a14:imgProps>
              </a:ext>
              <a:ext uri="{28A0092B-C50C-407E-A947-70E740481C1C}">
                <a14:useLocalDpi xmlns:a14="http://schemas.microsoft.com/office/drawing/2010/main" val="0"/>
              </a:ext>
            </a:extLst>
          </a:blip>
          <a:stretch>
            <a:fillRect/>
          </a:stretch>
        </p:blipFill>
        <p:spPr>
          <a:xfrm>
            <a:off x="2565978" y="5449454"/>
            <a:ext cx="687532" cy="687532"/>
          </a:xfrm>
          <a:prstGeom prst="rect">
            <a:avLst/>
          </a:prstGeom>
        </p:spPr>
      </p:pic>
      <p:pic>
        <p:nvPicPr>
          <p:cNvPr id="8" name="Picture 7" descr="A close up of a logo&#10;&#10;Description generated with very high confidence">
            <a:extLst>
              <a:ext uri="{FF2B5EF4-FFF2-40B4-BE49-F238E27FC236}">
                <a16:creationId xmlns:a16="http://schemas.microsoft.com/office/drawing/2014/main" id="{CD23027A-7101-40C1-8A7D-DC2EF37CA0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86182" y="6077528"/>
            <a:ext cx="688109" cy="688109"/>
          </a:xfrm>
          <a:prstGeom prst="rect">
            <a:avLst/>
          </a:prstGeom>
        </p:spPr>
      </p:pic>
    </p:spTree>
    <p:extLst>
      <p:ext uri="{BB962C8B-B14F-4D97-AF65-F5344CB8AC3E}">
        <p14:creationId xmlns:p14="http://schemas.microsoft.com/office/powerpoint/2010/main" val="3524871426"/>
      </p:ext>
    </p:extLst>
  </p:cSld>
  <p:clrMapOvr>
    <a:masterClrMapping/>
  </p:clrMapOvr>
  <mc:AlternateContent xmlns:mc="http://schemas.openxmlformats.org/markup-compatibility/2006" xmlns:p14="http://schemas.microsoft.com/office/powerpoint/2010/main">
    <mc:Choice Requires="p14">
      <p:transition spd="slow" p14:dur="2000" advTm="10569"/>
    </mc:Choice>
    <mc:Fallback xmlns="">
      <p:transition spd="slow" advTm="1056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30" name="Freeform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42603" cy="6858000"/>
          </a:xfrm>
          <a:custGeom>
            <a:avLst/>
            <a:gdLst>
              <a:gd name="connsiteX0" fmla="*/ 0 w 9742603"/>
              <a:gd name="connsiteY0" fmla="*/ 0 h 6858000"/>
              <a:gd name="connsiteX1" fmla="*/ 152400 w 9742603"/>
              <a:gd name="connsiteY1" fmla="*/ 0 h 6858000"/>
              <a:gd name="connsiteX2" fmla="*/ 6566449 w 9742603"/>
              <a:gd name="connsiteY2" fmla="*/ 0 h 6858000"/>
              <a:gd name="connsiteX3" fmla="*/ 9742603 w 9742603"/>
              <a:gd name="connsiteY3" fmla="*/ 6858000 h 6858000"/>
              <a:gd name="connsiteX4" fmla="*/ 152400 w 9742603"/>
              <a:gd name="connsiteY4" fmla="*/ 6858000 h 6858000"/>
              <a:gd name="connsiteX5" fmla="*/ 0 w 974260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2603" h="6858000">
                <a:moveTo>
                  <a:pt x="0" y="0"/>
                </a:moveTo>
                <a:lnTo>
                  <a:pt x="152400" y="0"/>
                </a:lnTo>
                <a:lnTo>
                  <a:pt x="6566449" y="0"/>
                </a:lnTo>
                <a:lnTo>
                  <a:pt x="9742603" y="6858000"/>
                </a:lnTo>
                <a:lnTo>
                  <a:pt x="152400" y="6858000"/>
                </a:lnTo>
                <a:lnTo>
                  <a:pt x="0" y="685800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380336" cy="68580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 name="Picture 9" descr="A close up of a sign&#10;&#10;Description generated with high confidence"/>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9322963" y="3507155"/>
            <a:ext cx="2869037" cy="2474545"/>
          </a:xfrm>
          <a:prstGeom prst="rect">
            <a:avLst/>
          </a:prstGeom>
        </p:spPr>
      </p:pic>
      <p:sp>
        <p:nvSpPr>
          <p:cNvPr id="6" name="TextBox 5"/>
          <p:cNvSpPr txBox="1"/>
          <p:nvPr/>
        </p:nvSpPr>
        <p:spPr>
          <a:xfrm>
            <a:off x="70338" y="347540"/>
            <a:ext cx="6154616" cy="1325563"/>
          </a:xfrm>
          <a:prstGeom prst="rect">
            <a:avLst/>
          </a:prstGeom>
        </p:spPr>
        <p:txBody>
          <a:bodyPr vert="horz" lIns="91440" tIns="45720" rIns="91440" bIns="45720" rtlCol="0" anchor="ctr">
            <a:normAutofit/>
          </a:bodyPr>
          <a:lstStyle/>
          <a:p>
            <a:pPr>
              <a:lnSpc>
                <a:spcPct val="90000"/>
              </a:lnSpc>
              <a:spcBef>
                <a:spcPct val="0"/>
              </a:spcBef>
            </a:pPr>
            <a:r>
              <a:rPr lang="en-US" sz="4400" b="1" u="sng" dirty="0">
                <a:solidFill>
                  <a:srgbClr val="FF0000"/>
                </a:solidFill>
                <a:effectLst>
                  <a:outerShdw blurRad="38100" dist="38100" dir="2700000" algn="tl">
                    <a:srgbClr val="000000">
                      <a:alpha val="43137"/>
                    </a:srgbClr>
                  </a:outerShdw>
                </a:effectLst>
                <a:latin typeface="Gill Sans Ultra Bold" panose="020B0A02020104020203" pitchFamily="34" charset="0"/>
                <a:ea typeface="+mj-ea"/>
                <a:cs typeface="+mj-cs"/>
              </a:rPr>
              <a:t>What </a:t>
            </a:r>
            <a:r>
              <a:rPr lang="en-US" sz="4000" b="1" u="sng" dirty="0">
                <a:solidFill>
                  <a:srgbClr val="FF0000"/>
                </a:solidFill>
                <a:effectLst>
                  <a:outerShdw blurRad="38100" dist="38100" dir="2700000" algn="tl">
                    <a:srgbClr val="000000">
                      <a:alpha val="43137"/>
                    </a:srgbClr>
                  </a:outerShdw>
                </a:effectLst>
                <a:latin typeface="Gill Sans Ultra Bold" panose="020B0A02020104020203" pitchFamily="34" charset="0"/>
                <a:ea typeface="+mj-ea"/>
                <a:cs typeface="+mj-cs"/>
              </a:rPr>
              <a:t>is Repulse</a:t>
            </a:r>
            <a:r>
              <a:rPr lang="en-US" sz="4400" b="1" u="sng" dirty="0">
                <a:solidFill>
                  <a:srgbClr val="FF0000"/>
                </a:solidFill>
                <a:effectLst>
                  <a:outerShdw blurRad="38100" dist="38100" dir="2700000" algn="tl">
                    <a:srgbClr val="000000">
                      <a:alpha val="43137"/>
                    </a:srgbClr>
                  </a:outerShdw>
                </a:effectLst>
                <a:latin typeface="+mj-lt"/>
                <a:ea typeface="+mj-ea"/>
                <a:cs typeface="+mj-cs"/>
              </a:rPr>
              <a:t>®</a:t>
            </a:r>
            <a:r>
              <a:rPr lang="en-US" sz="4400" b="1" u="sng" dirty="0">
                <a:solidFill>
                  <a:srgbClr val="FF0000"/>
                </a:solidFill>
                <a:effectLst>
                  <a:outerShdw blurRad="38100" dist="38100" dir="2700000" algn="tl">
                    <a:srgbClr val="000000">
                      <a:alpha val="43137"/>
                    </a:srgbClr>
                  </a:outerShdw>
                </a:effectLst>
                <a:latin typeface="Gill Sans Ultra Bold" panose="020B0A02020104020203" pitchFamily="34" charset="0"/>
                <a:ea typeface="+mj-ea"/>
                <a:cs typeface="+mj-cs"/>
              </a:rPr>
              <a:t>?</a:t>
            </a:r>
          </a:p>
        </p:txBody>
      </p:sp>
      <p:sp>
        <p:nvSpPr>
          <p:cNvPr id="7" name="TextBox 6"/>
          <p:cNvSpPr txBox="1"/>
          <p:nvPr/>
        </p:nvSpPr>
        <p:spPr>
          <a:xfrm>
            <a:off x="553916" y="1335449"/>
            <a:ext cx="6132526" cy="4155713"/>
          </a:xfrm>
          <a:prstGeom prst="rect">
            <a:avLst/>
          </a:prstGeom>
        </p:spPr>
        <p:txBody>
          <a:bodyPr vert="horz" lIns="91440" tIns="45720" rIns="91440" bIns="45720" rtlCol="0">
            <a:normAutofit/>
          </a:bodyPr>
          <a:lstStyle/>
          <a:p>
            <a:pPr marL="285750" indent="-228600">
              <a:lnSpc>
                <a:spcPct val="90000"/>
              </a:lnSpc>
              <a:buFont typeface="Arial" panose="020B0604020202020204" pitchFamily="34" charset="0"/>
              <a:buChar char="•"/>
            </a:pPr>
            <a:r>
              <a:rPr lang="en-US" sz="2000" b="1" dirty="0">
                <a:solidFill>
                  <a:schemeClr val="bg1"/>
                </a:solidFill>
              </a:rPr>
              <a:t>  Repulse is a drone protection system.</a:t>
            </a:r>
          </a:p>
          <a:p>
            <a:pPr>
              <a:lnSpc>
                <a:spcPct val="90000"/>
              </a:lnSpc>
            </a:pPr>
            <a:endParaRPr lang="en-US" sz="2000" b="1" dirty="0">
              <a:solidFill>
                <a:schemeClr val="bg1"/>
              </a:solidFill>
            </a:endParaRPr>
          </a:p>
          <a:p>
            <a:pPr marL="285750" indent="-228600">
              <a:lnSpc>
                <a:spcPct val="90000"/>
              </a:lnSpc>
              <a:buFont typeface="Arial" panose="020B0604020202020204" pitchFamily="34" charset="0"/>
              <a:buChar char="•"/>
            </a:pPr>
            <a:r>
              <a:rPr lang="en-US" sz="2000" b="1" dirty="0">
                <a:solidFill>
                  <a:schemeClr val="bg1"/>
                </a:solidFill>
              </a:rPr>
              <a:t>  Repulse </a:t>
            </a:r>
            <a:r>
              <a:rPr lang="en-US" sz="2000" b="1" u="sng" dirty="0">
                <a:solidFill>
                  <a:schemeClr val="bg1"/>
                </a:solidFill>
              </a:rPr>
              <a:t>DOES NOT</a:t>
            </a:r>
            <a:r>
              <a:rPr lang="en-US" sz="2000" b="1" dirty="0">
                <a:solidFill>
                  <a:schemeClr val="bg1"/>
                </a:solidFill>
              </a:rPr>
              <a:t> rely on detection.</a:t>
            </a:r>
          </a:p>
          <a:p>
            <a:pPr indent="-228600">
              <a:lnSpc>
                <a:spcPct val="90000"/>
              </a:lnSpc>
              <a:buFont typeface="Arial" panose="020B0604020202020204" pitchFamily="34" charset="0"/>
              <a:buChar char="•"/>
            </a:pPr>
            <a:endParaRPr lang="en-US" sz="2000" b="1" dirty="0">
              <a:solidFill>
                <a:schemeClr val="bg1"/>
              </a:solidFill>
            </a:endParaRPr>
          </a:p>
          <a:p>
            <a:pPr marL="285750" indent="-228600">
              <a:lnSpc>
                <a:spcPct val="90000"/>
              </a:lnSpc>
              <a:buFont typeface="Arial" panose="020B0604020202020204" pitchFamily="34" charset="0"/>
              <a:buChar char="•"/>
            </a:pPr>
            <a:r>
              <a:rPr lang="en-US" sz="2000" b="1" dirty="0">
                <a:solidFill>
                  <a:schemeClr val="bg1"/>
                </a:solidFill>
              </a:rPr>
              <a:t>  Repulse comes in many different styles.</a:t>
            </a:r>
          </a:p>
          <a:p>
            <a:pPr marL="57150">
              <a:lnSpc>
                <a:spcPct val="90000"/>
              </a:lnSpc>
            </a:pPr>
            <a:endParaRPr lang="en-US" sz="2000" b="1" dirty="0">
              <a:solidFill>
                <a:schemeClr val="bg1"/>
              </a:solidFill>
            </a:endParaRPr>
          </a:p>
          <a:p>
            <a:pPr marL="400050" indent="-342900">
              <a:lnSpc>
                <a:spcPct val="90000"/>
              </a:lnSpc>
              <a:buFont typeface="Arial" panose="020B0604020202020204" pitchFamily="34" charset="0"/>
              <a:buChar char="•"/>
            </a:pPr>
            <a:r>
              <a:rPr lang="en-US" sz="2000" b="1" dirty="0">
                <a:solidFill>
                  <a:schemeClr val="bg1"/>
                </a:solidFill>
              </a:rPr>
              <a:t>Repulse does not affect existing communications.</a:t>
            </a:r>
          </a:p>
          <a:p>
            <a:pPr indent="-228600">
              <a:lnSpc>
                <a:spcPct val="90000"/>
              </a:lnSpc>
              <a:buFont typeface="Arial" panose="020B0604020202020204" pitchFamily="34" charset="0"/>
              <a:buChar char="•"/>
            </a:pPr>
            <a:endParaRPr lang="en-US" sz="2000" b="1" dirty="0">
              <a:solidFill>
                <a:schemeClr val="bg1"/>
              </a:solidFill>
            </a:endParaRPr>
          </a:p>
          <a:p>
            <a:pPr marL="285750" indent="-228600">
              <a:lnSpc>
                <a:spcPct val="90000"/>
              </a:lnSpc>
              <a:buFont typeface="Arial" panose="020B0604020202020204" pitchFamily="34" charset="0"/>
              <a:buChar char="•"/>
            </a:pPr>
            <a:endParaRPr lang="en-US" sz="2000" b="1" dirty="0">
              <a:solidFill>
                <a:schemeClr val="bg1"/>
              </a:solidFill>
            </a:endParaRPr>
          </a:p>
        </p:txBody>
      </p:sp>
      <p:pic>
        <p:nvPicPr>
          <p:cNvPr id="3" name="Picture 2" descr="A close up of a camera&#10;&#10;Description generated with very high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8149" y="0"/>
            <a:ext cx="2992235" cy="3124200"/>
          </a:xfrm>
          <a:prstGeom prst="rect">
            <a:avLst/>
          </a:prstGeom>
        </p:spPr>
      </p:pic>
      <p:pic>
        <p:nvPicPr>
          <p:cNvPr id="4" name="Picture 3" descr="A picture containing object, thing&#10;&#10;Description generated with very high confide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675" y="3378200"/>
            <a:ext cx="6940550" cy="3479800"/>
          </a:xfrm>
          <a:prstGeom prst="rect">
            <a:avLst/>
          </a:prstGeom>
        </p:spPr>
      </p:pic>
      <p:sp>
        <p:nvSpPr>
          <p:cNvPr id="5" name="TextBox 4"/>
          <p:cNvSpPr txBox="1"/>
          <p:nvPr/>
        </p:nvSpPr>
        <p:spPr>
          <a:xfrm>
            <a:off x="571500" y="6419850"/>
            <a:ext cx="6943725" cy="400110"/>
          </a:xfrm>
          <a:prstGeom prst="rect">
            <a:avLst/>
          </a:prstGeom>
          <a:noFill/>
        </p:spPr>
        <p:txBody>
          <a:bodyPr wrap="square" rtlCol="0">
            <a:spAutoFit/>
          </a:bodyPr>
          <a:lstStyle/>
          <a:p>
            <a:pPr algn="ctr"/>
            <a:r>
              <a:rPr lang="en-GB" sz="2000" dirty="0">
                <a:solidFill>
                  <a:schemeClr val="bg1"/>
                </a:solidFill>
                <a:latin typeface="911 Porscha" pitchFamily="2" charset="0"/>
              </a:rPr>
              <a:t>Preventing drone access</a:t>
            </a:r>
          </a:p>
        </p:txBody>
      </p:sp>
    </p:spTree>
    <p:extLst>
      <p:ext uri="{BB962C8B-B14F-4D97-AF65-F5344CB8AC3E}">
        <p14:creationId xmlns:p14="http://schemas.microsoft.com/office/powerpoint/2010/main" val="1606472761"/>
      </p:ext>
    </p:extLst>
  </p:cSld>
  <p:clrMapOvr>
    <a:masterClrMapping/>
  </p:clrMapOvr>
  <mc:AlternateContent xmlns:mc="http://schemas.openxmlformats.org/markup-compatibility/2006" xmlns:p14="http://schemas.microsoft.com/office/powerpoint/2010/main">
    <mc:Choice Requires="p14">
      <p:transition spd="slow" p14:dur="2000" advTm="15290"/>
    </mc:Choice>
    <mc:Fallback xmlns="">
      <p:transition spd="slow" advTm="1529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1" name="Freeform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8518" y="1690688"/>
            <a:ext cx="7243482" cy="5167312"/>
          </a:xfrm>
          <a:custGeom>
            <a:avLst/>
            <a:gdLst>
              <a:gd name="connsiteX0" fmla="*/ 0 w 7243482"/>
              <a:gd name="connsiteY0" fmla="*/ 0 h 5167312"/>
              <a:gd name="connsiteX1" fmla="*/ 7243482 w 7243482"/>
              <a:gd name="connsiteY1" fmla="*/ 0 h 5167312"/>
              <a:gd name="connsiteX2" fmla="*/ 7243482 w 7243482"/>
              <a:gd name="connsiteY2" fmla="*/ 5167312 h 5167312"/>
              <a:gd name="connsiteX3" fmla="*/ 221324 w 7243482"/>
              <a:gd name="connsiteY3" fmla="*/ 5167312 h 5167312"/>
              <a:gd name="connsiteX4" fmla="*/ 2615203 w 7243482"/>
              <a:gd name="connsiteY4" fmla="*/ 952 h 5167312"/>
              <a:gd name="connsiteX5" fmla="*/ 0 w 7243482"/>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3482" h="5167312">
                <a:moveTo>
                  <a:pt x="0" y="0"/>
                </a:moveTo>
                <a:lnTo>
                  <a:pt x="7243482" y="0"/>
                </a:lnTo>
                <a:lnTo>
                  <a:pt x="7243482" y="5167312"/>
                </a:lnTo>
                <a:lnTo>
                  <a:pt x="221324" y="5167312"/>
                </a:lnTo>
                <a:lnTo>
                  <a:pt x="2615203" y="952"/>
                </a:lnTo>
                <a:lnTo>
                  <a:pt x="0" y="95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0"/>
            <a:ext cx="7399176" cy="5166360"/>
          </a:xfrm>
          <a:custGeom>
            <a:avLst/>
            <a:gdLst>
              <a:gd name="connsiteX0" fmla="*/ 0 w 7399176"/>
              <a:gd name="connsiteY0" fmla="*/ 0 h 5166360"/>
              <a:gd name="connsiteX1" fmla="*/ 7399176 w 7399176"/>
              <a:gd name="connsiteY1" fmla="*/ 0 h 5166360"/>
              <a:gd name="connsiteX2" fmla="*/ 5005297 w 7399176"/>
              <a:gd name="connsiteY2" fmla="*/ 5166360 h 5166360"/>
              <a:gd name="connsiteX3" fmla="*/ 0 w 7399176"/>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7399176" h="5166360">
                <a:moveTo>
                  <a:pt x="0" y="0"/>
                </a:moveTo>
                <a:lnTo>
                  <a:pt x="7399176" y="0"/>
                </a:lnTo>
                <a:lnTo>
                  <a:pt x="5005297" y="5166360"/>
                </a:lnTo>
                <a:lnTo>
                  <a:pt x="0" y="5166360"/>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2"/>
          <a:stretch>
            <a:fillRect/>
          </a:stretch>
        </p:blipFill>
        <p:spPr>
          <a:xfrm>
            <a:off x="6986953" y="2954215"/>
            <a:ext cx="5205047" cy="3903785"/>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p:spPr>
      </p:pic>
      <p:sp>
        <p:nvSpPr>
          <p:cNvPr id="2" name="TextBox 1"/>
          <p:cNvSpPr txBox="1"/>
          <p:nvPr/>
        </p:nvSpPr>
        <p:spPr>
          <a:xfrm>
            <a:off x="0" y="1"/>
            <a:ext cx="12192000" cy="1733549"/>
          </a:xfrm>
          <a:prstGeom prst="rect">
            <a:avLst/>
          </a:prstGeom>
          <a:solidFill>
            <a:srgbClr val="002060"/>
          </a:solidFill>
        </p:spPr>
        <p:txBody>
          <a:bodyPr vert="horz" lIns="91440" tIns="45720" rIns="91440" bIns="45720" rtlCol="0" anchor="ctr">
            <a:normAutofit/>
          </a:bodyPr>
          <a:lstStyle/>
          <a:p>
            <a:pPr algn="ctr">
              <a:lnSpc>
                <a:spcPct val="90000"/>
              </a:lnSpc>
              <a:spcBef>
                <a:spcPct val="0"/>
              </a:spcBef>
            </a:pPr>
            <a:r>
              <a:rPr lang="en-US" sz="4400" b="1" u="sng" kern="1200" dirty="0">
                <a:solidFill>
                  <a:srgbClr val="FF0000"/>
                </a:solidFill>
                <a:effectLst>
                  <a:outerShdw blurRad="38100" dist="38100" dir="2700000" algn="tl">
                    <a:srgbClr val="000000">
                      <a:alpha val="43137"/>
                    </a:srgbClr>
                  </a:outerShdw>
                </a:effectLst>
                <a:latin typeface="Gill Sans Ultra Bold" panose="020B0A02020104020203" pitchFamily="34" charset="0"/>
                <a:ea typeface="+mj-ea"/>
                <a:cs typeface="+mj-cs"/>
              </a:rPr>
              <a:t>How does Repulse</a:t>
            </a:r>
            <a:r>
              <a:rPr lang="en-US" sz="4400" b="1" u="sng" kern="1200" dirty="0">
                <a:solidFill>
                  <a:srgbClr val="FF0000"/>
                </a:solidFill>
                <a:effectLst>
                  <a:outerShdw blurRad="38100" dist="38100" dir="2700000" algn="tl">
                    <a:srgbClr val="000000">
                      <a:alpha val="43137"/>
                    </a:srgbClr>
                  </a:outerShdw>
                </a:effectLst>
                <a:latin typeface="+mj-lt"/>
                <a:ea typeface="+mj-ea"/>
                <a:cs typeface="+mj-cs"/>
              </a:rPr>
              <a:t>® </a:t>
            </a:r>
            <a:r>
              <a:rPr lang="en-US" sz="4400" b="1" u="sng" kern="1200" dirty="0">
                <a:solidFill>
                  <a:srgbClr val="FF0000"/>
                </a:solidFill>
                <a:effectLst>
                  <a:outerShdw blurRad="38100" dist="38100" dir="2700000" algn="tl">
                    <a:srgbClr val="000000">
                      <a:alpha val="43137"/>
                    </a:srgbClr>
                  </a:outerShdw>
                </a:effectLst>
                <a:latin typeface="Gill Sans Ultra Bold" panose="020B0A02020104020203" pitchFamily="34" charset="0"/>
                <a:ea typeface="+mj-ea"/>
                <a:cs typeface="+mj-cs"/>
              </a:rPr>
              <a:t>work?</a:t>
            </a:r>
          </a:p>
        </p:txBody>
      </p:sp>
      <p:sp>
        <p:nvSpPr>
          <p:cNvPr id="3" name="TextBox 2"/>
          <p:cNvSpPr txBox="1"/>
          <p:nvPr/>
        </p:nvSpPr>
        <p:spPr>
          <a:xfrm>
            <a:off x="0" y="745307"/>
            <a:ext cx="6400800" cy="5662820"/>
          </a:xfrm>
          <a:prstGeom prst="rect">
            <a:avLst/>
          </a:prstGeom>
        </p:spPr>
        <p:txBody>
          <a:bodyPr vert="horz" lIns="91440" tIns="45720" rIns="91440" bIns="45720" rtlCol="0" anchor="ctr">
            <a:normAutofit/>
          </a:bodyPr>
          <a:lstStyle/>
          <a:p>
            <a:pPr marL="285750" indent="-228600">
              <a:lnSpc>
                <a:spcPct val="80000"/>
              </a:lnSpc>
              <a:buFont typeface="Arial" panose="020B0604020202020204" pitchFamily="34" charset="0"/>
              <a:buChar char="•"/>
            </a:pPr>
            <a:r>
              <a:rPr lang="en-US" sz="1900" b="1" dirty="0">
                <a:solidFill>
                  <a:schemeClr val="bg1"/>
                </a:solidFill>
              </a:rPr>
              <a:t>Repulse creates an electronic no fly zone in excess of 1 km (depending on the antenna).</a:t>
            </a:r>
          </a:p>
          <a:p>
            <a:pPr marL="57150">
              <a:lnSpc>
                <a:spcPct val="80000"/>
              </a:lnSpc>
            </a:pPr>
            <a:endParaRPr lang="en-US" sz="1900" b="1" dirty="0">
              <a:solidFill>
                <a:schemeClr val="bg1"/>
              </a:solidFill>
            </a:endParaRPr>
          </a:p>
          <a:p>
            <a:pPr marL="285750" indent="-228600">
              <a:lnSpc>
                <a:spcPct val="80000"/>
              </a:lnSpc>
              <a:buFont typeface="Arial" panose="020B0604020202020204" pitchFamily="34" charset="0"/>
              <a:buChar char="•"/>
            </a:pPr>
            <a:r>
              <a:rPr lang="en-US" sz="1900" b="1" dirty="0">
                <a:solidFill>
                  <a:schemeClr val="bg1"/>
                </a:solidFill>
              </a:rPr>
              <a:t>Repulse interferes with the drones control frequencies forcing it to invoke it’s safety protocol (go home).</a:t>
            </a:r>
          </a:p>
          <a:p>
            <a:pPr marL="57150">
              <a:lnSpc>
                <a:spcPct val="80000"/>
              </a:lnSpc>
            </a:pPr>
            <a:endParaRPr lang="en-US" sz="1900" b="1" dirty="0">
              <a:solidFill>
                <a:schemeClr val="bg1"/>
              </a:solidFill>
            </a:endParaRPr>
          </a:p>
          <a:p>
            <a:pPr marL="285750" indent="-228600">
              <a:lnSpc>
                <a:spcPct val="80000"/>
              </a:lnSpc>
              <a:buFont typeface="Arial" panose="020B0604020202020204" pitchFamily="34" charset="0"/>
              <a:buChar char="•"/>
            </a:pPr>
            <a:r>
              <a:rPr lang="en-US" sz="1900" b="1" dirty="0">
                <a:solidFill>
                  <a:schemeClr val="bg1"/>
                </a:solidFill>
              </a:rPr>
              <a:t>When Repulse is turned on the electronic no fly zone is impenetrable by any drone using 2.4GHz and 5.8GHz.</a:t>
            </a:r>
          </a:p>
          <a:p>
            <a:pPr marL="57150">
              <a:lnSpc>
                <a:spcPct val="80000"/>
              </a:lnSpc>
            </a:pPr>
            <a:endParaRPr lang="en-US" sz="1900" b="1" dirty="0">
              <a:solidFill>
                <a:schemeClr val="bg1"/>
              </a:solidFill>
            </a:endParaRPr>
          </a:p>
          <a:p>
            <a:pPr marL="285750" indent="-228600">
              <a:lnSpc>
                <a:spcPct val="80000"/>
              </a:lnSpc>
              <a:buFont typeface="Arial" panose="020B0604020202020204" pitchFamily="34" charset="0"/>
              <a:buChar char="•"/>
            </a:pPr>
            <a:r>
              <a:rPr lang="en-US" sz="1900" b="1" dirty="0">
                <a:solidFill>
                  <a:schemeClr val="bg1"/>
                </a:solidFill>
              </a:rPr>
              <a:t>The unit can be powered by a 6800Ah Li-ion battery or a 12v DC mains power supply.</a:t>
            </a:r>
          </a:p>
          <a:p>
            <a:pPr marL="57150">
              <a:lnSpc>
                <a:spcPct val="80000"/>
              </a:lnSpc>
            </a:pPr>
            <a:endParaRPr lang="en-US" sz="1900" b="1" dirty="0">
              <a:solidFill>
                <a:schemeClr val="bg1"/>
              </a:solidFill>
            </a:endParaRPr>
          </a:p>
          <a:p>
            <a:pPr marL="285750" indent="-228600">
              <a:lnSpc>
                <a:spcPct val="80000"/>
              </a:lnSpc>
              <a:buFont typeface="Arial" panose="020B0604020202020204" pitchFamily="34" charset="0"/>
              <a:buChar char="•"/>
            </a:pPr>
            <a:r>
              <a:rPr lang="en-US" sz="1900" b="1" dirty="0">
                <a:solidFill>
                  <a:schemeClr val="bg1"/>
                </a:solidFill>
              </a:rPr>
              <a:t>With the patch antenna the area covered is 160° horizontally and vertically in excess of 1km.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174" y="5210175"/>
            <a:ext cx="3743325" cy="1647825"/>
          </a:xfrm>
          <a:prstGeom prst="rect">
            <a:avLst/>
          </a:prstGeom>
        </p:spPr>
      </p:pic>
    </p:spTree>
    <p:extLst>
      <p:ext uri="{BB962C8B-B14F-4D97-AF65-F5344CB8AC3E}">
        <p14:creationId xmlns:p14="http://schemas.microsoft.com/office/powerpoint/2010/main" val="2557584217"/>
      </p:ext>
    </p:extLst>
  </p:cSld>
  <p:clrMapOvr>
    <a:masterClrMapping/>
  </p:clrMapOvr>
  <mc:AlternateContent xmlns:mc="http://schemas.openxmlformats.org/markup-compatibility/2006" xmlns:p14="http://schemas.microsoft.com/office/powerpoint/2010/main">
    <mc:Choice Requires="p14">
      <p:transition spd="slow" p14:dur="2000" advTm="25384"/>
    </mc:Choice>
    <mc:Fallback xmlns="">
      <p:transition spd="slow" advTm="2538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21"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76801" y="1690688"/>
            <a:ext cx="7316944" cy="5167312"/>
          </a:xfrm>
          <a:custGeom>
            <a:avLst/>
            <a:gdLst>
              <a:gd name="connsiteX0" fmla="*/ 0 w 7316944"/>
              <a:gd name="connsiteY0" fmla="*/ 0 h 5167312"/>
              <a:gd name="connsiteX1" fmla="*/ 7316944 w 7316944"/>
              <a:gd name="connsiteY1" fmla="*/ 0 h 5167312"/>
              <a:gd name="connsiteX2" fmla="*/ 7316944 w 7316944"/>
              <a:gd name="connsiteY2" fmla="*/ 5167312 h 5167312"/>
              <a:gd name="connsiteX3" fmla="*/ 472697 w 7316944"/>
              <a:gd name="connsiteY3" fmla="*/ 5167312 h 5167312"/>
              <a:gd name="connsiteX4" fmla="*/ 2866576 w 7316944"/>
              <a:gd name="connsiteY4" fmla="*/ 952 h 5167312"/>
              <a:gd name="connsiteX5" fmla="*/ 0 w 7316944"/>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6944" h="5167312">
                <a:moveTo>
                  <a:pt x="0" y="0"/>
                </a:moveTo>
                <a:lnTo>
                  <a:pt x="7316944" y="0"/>
                </a:lnTo>
                <a:lnTo>
                  <a:pt x="7316944" y="5167312"/>
                </a:lnTo>
                <a:lnTo>
                  <a:pt x="472697" y="5167312"/>
                </a:lnTo>
                <a:lnTo>
                  <a:pt x="2866576" y="952"/>
                </a:lnTo>
                <a:lnTo>
                  <a:pt x="0" y="95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3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746" y="1691164"/>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descr="A picture containing sky, outdoor&#10;&#10;Description generated with very high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2749" y="4038931"/>
            <a:ext cx="1959251" cy="2819069"/>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p:spPr>
      </p:pic>
      <p:pic>
        <p:nvPicPr>
          <p:cNvPr id="7" name="Picture 6" descr="A picture containing sky, outdoor, tree&#10;&#10;Description generated with very high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9163" y="1649047"/>
            <a:ext cx="2340707" cy="1977898"/>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p:spPr>
      </p:pic>
      <p:sp>
        <p:nvSpPr>
          <p:cNvPr id="2" name="TextBox 1"/>
          <p:cNvSpPr txBox="1"/>
          <p:nvPr/>
        </p:nvSpPr>
        <p:spPr>
          <a:xfrm>
            <a:off x="0" y="0"/>
            <a:ext cx="12192000" cy="1661746"/>
          </a:xfrm>
          <a:prstGeom prst="rect">
            <a:avLst/>
          </a:prstGeom>
          <a:solidFill>
            <a:srgbClr val="002060"/>
          </a:solidFill>
        </p:spPr>
        <p:txBody>
          <a:bodyPr vert="horz" lIns="91440" tIns="45720" rIns="91440" bIns="45720" rtlCol="0" anchor="ctr">
            <a:normAutofit fontScale="92500" lnSpcReduction="10000"/>
          </a:bodyPr>
          <a:lstStyle/>
          <a:p>
            <a:pPr algn="ctr">
              <a:lnSpc>
                <a:spcPct val="90000"/>
              </a:lnSpc>
              <a:spcBef>
                <a:spcPct val="0"/>
              </a:spcBef>
            </a:pPr>
            <a:r>
              <a:rPr lang="en-US" sz="4400" b="1" u="sng" dirty="0">
                <a:solidFill>
                  <a:srgbClr val="FF0000"/>
                </a:solidFill>
                <a:effectLst>
                  <a:outerShdw blurRad="38100" dist="38100" dir="2700000" algn="tl">
                    <a:srgbClr val="000000">
                      <a:alpha val="43137"/>
                    </a:srgbClr>
                  </a:outerShdw>
                </a:effectLst>
                <a:latin typeface="Gill Sans Ultra Bold" panose="020B0A02020104020203" pitchFamily="34" charset="0"/>
                <a:ea typeface="+mj-ea"/>
                <a:cs typeface="+mj-cs"/>
              </a:rPr>
              <a:t>The different Repulse</a:t>
            </a:r>
            <a:r>
              <a:rPr lang="en-US" sz="4400" b="1" u="sng" dirty="0">
                <a:solidFill>
                  <a:srgbClr val="FF0000"/>
                </a:solidFill>
                <a:effectLst>
                  <a:outerShdw blurRad="38100" dist="38100" dir="2700000" algn="tl">
                    <a:srgbClr val="000000">
                      <a:alpha val="43137"/>
                    </a:srgbClr>
                  </a:outerShdw>
                </a:effectLst>
                <a:latin typeface="+mj-lt"/>
                <a:ea typeface="+mj-ea"/>
                <a:cs typeface="+mj-cs"/>
              </a:rPr>
              <a:t>® </a:t>
            </a:r>
            <a:r>
              <a:rPr lang="en-US" sz="4400" b="1" u="sng" dirty="0">
                <a:solidFill>
                  <a:srgbClr val="FF0000"/>
                </a:solidFill>
                <a:effectLst>
                  <a:outerShdw blurRad="38100" dist="38100" dir="2700000" algn="tl">
                    <a:srgbClr val="000000">
                      <a:alpha val="43137"/>
                    </a:srgbClr>
                  </a:outerShdw>
                </a:effectLst>
                <a:latin typeface="Gill Sans Ultra Bold" panose="020B0A02020104020203" pitchFamily="34" charset="0"/>
                <a:ea typeface="+mj-ea"/>
                <a:cs typeface="+mj-cs"/>
              </a:rPr>
              <a:t>units</a:t>
            </a:r>
          </a:p>
          <a:p>
            <a:pPr algn="ctr">
              <a:lnSpc>
                <a:spcPct val="90000"/>
              </a:lnSpc>
              <a:spcBef>
                <a:spcPct val="0"/>
              </a:spcBef>
            </a:pPr>
            <a:endParaRPr lang="en-US" sz="4400" b="1" u="sng" dirty="0">
              <a:solidFill>
                <a:srgbClr val="FF0000"/>
              </a:solidFill>
              <a:effectLst>
                <a:outerShdw blurRad="38100" dist="38100" dir="2700000" algn="tl">
                  <a:srgbClr val="000000">
                    <a:alpha val="43137"/>
                  </a:srgbClr>
                </a:outerShdw>
              </a:effectLst>
              <a:latin typeface="Gill Sans Ultra Bold" panose="020B0A02020104020203" pitchFamily="34" charset="0"/>
              <a:ea typeface="+mj-ea"/>
              <a:cs typeface="+mj-cs"/>
            </a:endParaRPr>
          </a:p>
          <a:p>
            <a:pPr algn="ctr">
              <a:lnSpc>
                <a:spcPct val="90000"/>
              </a:lnSpc>
              <a:spcBef>
                <a:spcPct val="0"/>
              </a:spcBef>
            </a:pPr>
            <a:r>
              <a:rPr lang="en-US" sz="4400" b="1" u="sng" dirty="0">
                <a:solidFill>
                  <a:srgbClr val="FF0000"/>
                </a:solidFill>
                <a:effectLst>
                  <a:outerShdw blurRad="38100" dist="38100" dir="2700000" algn="tl">
                    <a:srgbClr val="000000">
                      <a:alpha val="43137"/>
                    </a:srgbClr>
                  </a:outerShdw>
                </a:effectLst>
                <a:ea typeface="+mj-ea"/>
                <a:cs typeface="+mj-cs"/>
              </a:rPr>
              <a:t>2458H (handheld)</a:t>
            </a:r>
          </a:p>
        </p:txBody>
      </p:sp>
      <p:sp>
        <p:nvSpPr>
          <p:cNvPr id="5" name="TextBox 4"/>
          <p:cNvSpPr txBox="1"/>
          <p:nvPr/>
        </p:nvSpPr>
        <p:spPr>
          <a:xfrm>
            <a:off x="0" y="1849909"/>
            <a:ext cx="6502400" cy="4065986"/>
          </a:xfrm>
          <a:prstGeom prst="rect">
            <a:avLst/>
          </a:prstGeom>
        </p:spPr>
        <p:txBody>
          <a:bodyPr vert="horz" lIns="91440" tIns="45720" rIns="91440" bIns="45720" rtlCol="0" anchor="t">
            <a:normAutofit/>
          </a:bodyPr>
          <a:lstStyle/>
          <a:p>
            <a:pPr marL="342900" indent="-342900">
              <a:lnSpc>
                <a:spcPct val="90000"/>
              </a:lnSpc>
              <a:buFont typeface="Arial" panose="020B0604020202020204" pitchFamily="34" charset="0"/>
              <a:buChar char="•"/>
            </a:pPr>
            <a:r>
              <a:rPr lang="en-US" sz="2000" b="1" dirty="0">
                <a:solidFill>
                  <a:schemeClr val="bg1"/>
                </a:solidFill>
              </a:rPr>
              <a:t>The handheld unit is a rapid deployment unit.</a:t>
            </a:r>
          </a:p>
          <a:p>
            <a:pPr marL="342900" indent="-342900">
              <a:lnSpc>
                <a:spcPct val="90000"/>
              </a:lnSpc>
              <a:buFont typeface="Arial" panose="020B0604020202020204" pitchFamily="34" charset="0"/>
              <a:buChar char="•"/>
            </a:pPr>
            <a:r>
              <a:rPr lang="en-US" sz="2000" b="1" dirty="0">
                <a:solidFill>
                  <a:schemeClr val="bg1"/>
                </a:solidFill>
              </a:rPr>
              <a:t>Weight is just 1.5kg.</a:t>
            </a:r>
          </a:p>
          <a:p>
            <a:pPr marL="342900" indent="-342900">
              <a:lnSpc>
                <a:spcPct val="90000"/>
              </a:lnSpc>
              <a:buFont typeface="Arial" panose="020B0604020202020204" pitchFamily="34" charset="0"/>
              <a:buChar char="•"/>
            </a:pPr>
            <a:r>
              <a:rPr lang="en-US" sz="2000" b="1" dirty="0">
                <a:solidFill>
                  <a:schemeClr val="bg1"/>
                </a:solidFill>
              </a:rPr>
              <a:t>Using a 6800ah battery can be operated for           approximately  4-6 hours (depending on power setting).</a:t>
            </a:r>
          </a:p>
          <a:p>
            <a:pPr marL="342900" indent="-342900">
              <a:lnSpc>
                <a:spcPct val="90000"/>
              </a:lnSpc>
              <a:buFont typeface="Arial" panose="020B0604020202020204" pitchFamily="34" charset="0"/>
              <a:buChar char="•"/>
            </a:pPr>
            <a:r>
              <a:rPr lang="en-US" sz="2000" b="1" dirty="0">
                <a:solidFill>
                  <a:schemeClr val="bg1"/>
                </a:solidFill>
              </a:rPr>
              <a:t>Can be powered by a 12v DC mains power supply to allow 24hr use.</a:t>
            </a:r>
          </a:p>
          <a:p>
            <a:pPr marL="342900" indent="-342900">
              <a:lnSpc>
                <a:spcPct val="90000"/>
              </a:lnSpc>
              <a:buFont typeface="Arial" panose="020B0604020202020204" pitchFamily="34" charset="0"/>
              <a:buChar char="•"/>
            </a:pPr>
            <a:r>
              <a:rPr lang="en-US" sz="2000" b="1" dirty="0">
                <a:solidFill>
                  <a:schemeClr val="bg1"/>
                </a:solidFill>
              </a:rPr>
              <a:t>Average power per band is -30dBm (1µw).</a:t>
            </a:r>
          </a:p>
          <a:p>
            <a:pPr marL="342900" indent="-342900">
              <a:lnSpc>
                <a:spcPct val="90000"/>
              </a:lnSpc>
              <a:buFont typeface="Arial" panose="020B0604020202020204" pitchFamily="34" charset="0"/>
              <a:buChar char="•"/>
            </a:pPr>
            <a:r>
              <a:rPr lang="en-US" sz="2000" b="1" dirty="0">
                <a:solidFill>
                  <a:schemeClr val="bg1"/>
                </a:solidFill>
              </a:rPr>
              <a:t>Operating range in excess of 1km vertically and horizontally.</a:t>
            </a:r>
          </a:p>
          <a:p>
            <a:pPr marL="342900" indent="-342900">
              <a:lnSpc>
                <a:spcPct val="90000"/>
              </a:lnSpc>
              <a:buFont typeface="Arial" panose="020B0604020202020204" pitchFamily="34" charset="0"/>
              <a:buChar char="•"/>
            </a:pPr>
            <a:r>
              <a:rPr lang="en-US" sz="2000" b="1" dirty="0">
                <a:solidFill>
                  <a:schemeClr val="bg1"/>
                </a:solidFill>
              </a:rPr>
              <a:t>Comes complete with ¼” whitworth thread for tripod mount.</a:t>
            </a:r>
          </a:p>
          <a:p>
            <a:pPr indent="-228600">
              <a:lnSpc>
                <a:spcPct val="90000"/>
              </a:lnSpc>
              <a:buFont typeface="Arial" panose="020B0604020202020204" pitchFamily="34" charset="0"/>
              <a:buChar char="•"/>
            </a:pPr>
            <a:endParaRPr lang="en-US" sz="2000" b="1" dirty="0">
              <a:solidFill>
                <a:schemeClr val="bg1"/>
              </a:solidFill>
            </a:endParaRPr>
          </a:p>
        </p:txBody>
      </p:sp>
      <p:pic>
        <p:nvPicPr>
          <p:cNvPr id="3" name="Picture 2"/>
          <p:cNvPicPr>
            <a:picLocks noChangeAspect="1"/>
          </p:cNvPicPr>
          <p:nvPr/>
        </p:nvPicPr>
        <p:blipFill>
          <a:blip r:embed="rId4"/>
          <a:stretch>
            <a:fillRect/>
          </a:stretch>
        </p:blipFill>
        <p:spPr>
          <a:xfrm>
            <a:off x="6786674" y="3795894"/>
            <a:ext cx="1856163" cy="306210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150" y="5143500"/>
            <a:ext cx="3905250" cy="1714500"/>
          </a:xfrm>
          <a:prstGeom prst="rect">
            <a:avLst/>
          </a:prstGeom>
        </p:spPr>
      </p:pic>
    </p:spTree>
    <p:extLst>
      <p:ext uri="{BB962C8B-B14F-4D97-AF65-F5344CB8AC3E}">
        <p14:creationId xmlns:p14="http://schemas.microsoft.com/office/powerpoint/2010/main" val="447110200"/>
      </p:ext>
    </p:extLst>
  </p:cSld>
  <p:clrMapOvr>
    <a:masterClrMapping/>
  </p:clrMapOvr>
  <mc:AlternateContent xmlns:mc="http://schemas.openxmlformats.org/markup-compatibility/2006" xmlns:p14="http://schemas.microsoft.com/office/powerpoint/2010/main">
    <mc:Choice Requires="p14">
      <p:transition spd="slow" p14:dur="2000" advTm="25675"/>
    </mc:Choice>
    <mc:Fallback xmlns="">
      <p:transition spd="slow" advTm="2567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3" name="Freeform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8518" y="1690688"/>
            <a:ext cx="7243482" cy="5167312"/>
          </a:xfrm>
          <a:custGeom>
            <a:avLst/>
            <a:gdLst>
              <a:gd name="connsiteX0" fmla="*/ 0 w 7243482"/>
              <a:gd name="connsiteY0" fmla="*/ 0 h 5167312"/>
              <a:gd name="connsiteX1" fmla="*/ 7243482 w 7243482"/>
              <a:gd name="connsiteY1" fmla="*/ 0 h 5167312"/>
              <a:gd name="connsiteX2" fmla="*/ 7243482 w 7243482"/>
              <a:gd name="connsiteY2" fmla="*/ 5167312 h 5167312"/>
              <a:gd name="connsiteX3" fmla="*/ 221324 w 7243482"/>
              <a:gd name="connsiteY3" fmla="*/ 5167312 h 5167312"/>
              <a:gd name="connsiteX4" fmla="*/ 2615203 w 7243482"/>
              <a:gd name="connsiteY4" fmla="*/ 952 h 5167312"/>
              <a:gd name="connsiteX5" fmla="*/ 0 w 7243482"/>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3482" h="5167312">
                <a:moveTo>
                  <a:pt x="0" y="0"/>
                </a:moveTo>
                <a:lnTo>
                  <a:pt x="7243482" y="0"/>
                </a:lnTo>
                <a:lnTo>
                  <a:pt x="7243482" y="5167312"/>
                </a:lnTo>
                <a:lnTo>
                  <a:pt x="221324" y="5167312"/>
                </a:lnTo>
                <a:lnTo>
                  <a:pt x="2615203" y="952"/>
                </a:lnTo>
                <a:lnTo>
                  <a:pt x="0" y="95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0"/>
            <a:ext cx="7399176" cy="5166360"/>
          </a:xfrm>
          <a:custGeom>
            <a:avLst/>
            <a:gdLst>
              <a:gd name="connsiteX0" fmla="*/ 0 w 7399176"/>
              <a:gd name="connsiteY0" fmla="*/ 0 h 5166360"/>
              <a:gd name="connsiteX1" fmla="*/ 7399176 w 7399176"/>
              <a:gd name="connsiteY1" fmla="*/ 0 h 5166360"/>
              <a:gd name="connsiteX2" fmla="*/ 5005297 w 7399176"/>
              <a:gd name="connsiteY2" fmla="*/ 5166360 h 5166360"/>
              <a:gd name="connsiteX3" fmla="*/ 0 w 7399176"/>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7399176" h="5166360">
                <a:moveTo>
                  <a:pt x="0" y="0"/>
                </a:moveTo>
                <a:lnTo>
                  <a:pt x="7399176" y="0"/>
                </a:lnTo>
                <a:lnTo>
                  <a:pt x="5005297" y="5166360"/>
                </a:lnTo>
                <a:lnTo>
                  <a:pt x="0" y="5166360"/>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close up of a car&#10;&#10;Description generated with high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2651" y="1721986"/>
            <a:ext cx="2419350" cy="2593361"/>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p:spPr>
      </p:pic>
      <p:sp>
        <p:nvSpPr>
          <p:cNvPr id="2" name="TextBox 1"/>
          <p:cNvSpPr txBox="1"/>
          <p:nvPr/>
        </p:nvSpPr>
        <p:spPr>
          <a:xfrm>
            <a:off x="0" y="0"/>
            <a:ext cx="12192000" cy="1661746"/>
          </a:xfrm>
          <a:prstGeom prst="rect">
            <a:avLst/>
          </a:prstGeom>
          <a:solidFill>
            <a:srgbClr val="002060"/>
          </a:solidFill>
        </p:spPr>
        <p:txBody>
          <a:bodyPr vert="horz" lIns="91440" tIns="45720" rIns="91440" bIns="45720" rtlCol="0" anchor="ctr">
            <a:normAutofit/>
          </a:bodyPr>
          <a:lstStyle/>
          <a:p>
            <a:pPr algn="ctr">
              <a:lnSpc>
                <a:spcPct val="90000"/>
              </a:lnSpc>
              <a:spcBef>
                <a:spcPct val="0"/>
              </a:spcBef>
            </a:pPr>
            <a:r>
              <a:rPr lang="en-US" sz="4400" b="1" u="sng" kern="1200" dirty="0">
                <a:solidFill>
                  <a:srgbClr val="FF0000"/>
                </a:solidFill>
                <a:effectLst>
                  <a:outerShdw blurRad="38100" dist="38100" dir="2700000" algn="tl">
                    <a:srgbClr val="000000">
                      <a:alpha val="43137"/>
                    </a:srgbClr>
                  </a:outerShdw>
                </a:effectLst>
                <a:ea typeface="+mj-ea"/>
                <a:cs typeface="+mj-cs"/>
              </a:rPr>
              <a:t>2458E (ruggedized)</a:t>
            </a:r>
          </a:p>
        </p:txBody>
      </p:sp>
      <p:sp>
        <p:nvSpPr>
          <p:cNvPr id="6" name="TextBox 5"/>
          <p:cNvSpPr txBox="1"/>
          <p:nvPr/>
        </p:nvSpPr>
        <p:spPr>
          <a:xfrm>
            <a:off x="345098" y="1793790"/>
            <a:ext cx="5420889" cy="4164098"/>
          </a:xfrm>
          <a:prstGeom prst="rect">
            <a:avLst/>
          </a:prstGeom>
        </p:spPr>
        <p:txBody>
          <a:bodyPr vert="horz" lIns="91440" tIns="45720" rIns="91440" bIns="45720" rtlCol="0" anchor="ctr">
            <a:normAutofit/>
          </a:bodyPr>
          <a:lstStyle/>
          <a:p>
            <a:pPr marL="285750" indent="-228600">
              <a:lnSpc>
                <a:spcPct val="90000"/>
              </a:lnSpc>
              <a:buFont typeface="Arial" panose="020B0604020202020204" pitchFamily="34" charset="0"/>
              <a:buChar char="•"/>
            </a:pPr>
            <a:r>
              <a:rPr lang="en-US" sz="2000" b="1" dirty="0">
                <a:solidFill>
                  <a:schemeClr val="bg1"/>
                </a:solidFill>
              </a:rPr>
              <a:t>The 2458E is another rapid deployment unit.</a:t>
            </a:r>
          </a:p>
          <a:p>
            <a:pPr marL="285750" indent="-228600">
              <a:lnSpc>
                <a:spcPct val="90000"/>
              </a:lnSpc>
              <a:buFont typeface="Arial" panose="020B0604020202020204" pitchFamily="34" charset="0"/>
              <a:buChar char="•"/>
            </a:pPr>
            <a:r>
              <a:rPr lang="en-US" sz="2000" b="1" dirty="0">
                <a:solidFill>
                  <a:schemeClr val="bg1"/>
                </a:solidFill>
              </a:rPr>
              <a:t>Enclosed in an ATA300 certificated peli case.</a:t>
            </a:r>
          </a:p>
          <a:p>
            <a:pPr marL="285750" indent="-228600">
              <a:lnSpc>
                <a:spcPct val="90000"/>
              </a:lnSpc>
              <a:buFont typeface="Arial" panose="020B0604020202020204" pitchFamily="34" charset="0"/>
              <a:buChar char="•"/>
            </a:pPr>
            <a:r>
              <a:rPr lang="en-US" sz="2000" b="1" dirty="0">
                <a:solidFill>
                  <a:schemeClr val="bg1"/>
                </a:solidFill>
              </a:rPr>
              <a:t>Weight is 2.5kg.</a:t>
            </a:r>
          </a:p>
          <a:p>
            <a:pPr marL="285750" indent="-228600">
              <a:lnSpc>
                <a:spcPct val="90000"/>
              </a:lnSpc>
              <a:buFont typeface="Arial" panose="020B0604020202020204" pitchFamily="34" charset="0"/>
              <a:buChar char="•"/>
            </a:pPr>
            <a:r>
              <a:rPr lang="en-US" sz="2000" b="1" dirty="0">
                <a:solidFill>
                  <a:schemeClr val="bg1"/>
                </a:solidFill>
              </a:rPr>
              <a:t>Powered by an internal 6800ah battery can run for approx. </a:t>
            </a:r>
            <a:r>
              <a:rPr lang="en-US" sz="2000" b="1" dirty="0">
                <a:solidFill>
                  <a:prstClr val="white"/>
                </a:solidFill>
              </a:rPr>
              <a:t>4-6 hours (depending on power setting). </a:t>
            </a:r>
          </a:p>
          <a:p>
            <a:pPr marL="285750" indent="-228600">
              <a:lnSpc>
                <a:spcPct val="90000"/>
              </a:lnSpc>
              <a:buFont typeface="Arial" panose="020B0604020202020204" pitchFamily="34" charset="0"/>
              <a:buChar char="•"/>
            </a:pPr>
            <a:r>
              <a:rPr lang="en-US" sz="2000" b="1" dirty="0">
                <a:solidFill>
                  <a:schemeClr val="bg1"/>
                </a:solidFill>
              </a:rPr>
              <a:t>Can also be powered by a 12V DC mains power supply to enable 24hr use.</a:t>
            </a:r>
          </a:p>
          <a:p>
            <a:pPr marL="285750" indent="-228600">
              <a:lnSpc>
                <a:spcPct val="90000"/>
              </a:lnSpc>
              <a:buFont typeface="Arial" panose="020B0604020202020204" pitchFamily="34" charset="0"/>
              <a:buChar char="•"/>
            </a:pPr>
            <a:r>
              <a:rPr lang="en-US" sz="2000" b="1" dirty="0">
                <a:solidFill>
                  <a:schemeClr val="bg1"/>
                </a:solidFill>
              </a:rPr>
              <a:t>Average power per band -30dBm (1µw).</a:t>
            </a:r>
          </a:p>
          <a:p>
            <a:pPr marL="285750" indent="-228600">
              <a:lnSpc>
                <a:spcPct val="90000"/>
              </a:lnSpc>
              <a:buFont typeface="Arial" panose="020B0604020202020204" pitchFamily="34" charset="0"/>
              <a:buChar char="•"/>
            </a:pPr>
            <a:r>
              <a:rPr lang="en-US" sz="2000" b="1" dirty="0">
                <a:solidFill>
                  <a:schemeClr val="bg1"/>
                </a:solidFill>
              </a:rPr>
              <a:t>Operating range is in excess of 1km vertically and horizontally.</a:t>
            </a:r>
          </a:p>
          <a:p>
            <a:pPr marL="57150">
              <a:lnSpc>
                <a:spcPct val="90000"/>
              </a:lnSpc>
            </a:pPr>
            <a:endParaRPr lang="en-US" sz="2000" b="1" dirty="0">
              <a:solidFill>
                <a:schemeClr val="bg1"/>
              </a:solidFill>
            </a:endParaRPr>
          </a:p>
          <a:p>
            <a:pPr marL="285750" indent="-228600">
              <a:lnSpc>
                <a:spcPct val="90000"/>
              </a:lnSpc>
              <a:buFont typeface="Arial" panose="020B0604020202020204" pitchFamily="34" charset="0"/>
              <a:buChar char="•"/>
            </a:pPr>
            <a:endParaRPr lang="en-US" sz="2000" b="1" dirty="0">
              <a:solidFill>
                <a:schemeClr val="bg1"/>
              </a:solidFill>
            </a:endParaRPr>
          </a:p>
        </p:txBody>
      </p:sp>
      <p:pic>
        <p:nvPicPr>
          <p:cNvPr id="8" name="Picture 7" descr="A close up of a camera&#10;&#10;Description generated with very high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6775" y="4325815"/>
            <a:ext cx="2425226" cy="2532185"/>
          </a:xfrm>
          <a:prstGeom prst="rect">
            <a:avLst/>
          </a:prstGeom>
        </p:spPr>
      </p:pic>
      <p:pic>
        <p:nvPicPr>
          <p:cNvPr id="3" name="Picture 2"/>
          <p:cNvPicPr>
            <a:picLocks noChangeAspect="1"/>
          </p:cNvPicPr>
          <p:nvPr/>
        </p:nvPicPr>
        <p:blipFill>
          <a:blip r:embed="rId4"/>
          <a:stretch>
            <a:fillRect/>
          </a:stretch>
        </p:blipFill>
        <p:spPr>
          <a:xfrm>
            <a:off x="7238746" y="2429241"/>
            <a:ext cx="2381503" cy="3827859"/>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750" y="5124450"/>
            <a:ext cx="3705225" cy="1733550"/>
          </a:xfrm>
          <a:prstGeom prst="rect">
            <a:avLst/>
          </a:prstGeom>
        </p:spPr>
      </p:pic>
    </p:spTree>
    <p:extLst>
      <p:ext uri="{BB962C8B-B14F-4D97-AF65-F5344CB8AC3E}">
        <p14:creationId xmlns:p14="http://schemas.microsoft.com/office/powerpoint/2010/main" val="3566336957"/>
      </p:ext>
    </p:extLst>
  </p:cSld>
  <p:clrMapOvr>
    <a:masterClrMapping/>
  </p:clrMapOvr>
  <mc:AlternateContent xmlns:mc="http://schemas.openxmlformats.org/markup-compatibility/2006" xmlns:p14="http://schemas.microsoft.com/office/powerpoint/2010/main">
    <mc:Choice Requires="p14">
      <p:transition spd="slow" p14:dur="2000" advTm="25385"/>
    </mc:Choice>
    <mc:Fallback xmlns="">
      <p:transition spd="slow" advTm="2538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30"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76801" y="1690688"/>
            <a:ext cx="7316944" cy="5167312"/>
          </a:xfrm>
          <a:custGeom>
            <a:avLst/>
            <a:gdLst>
              <a:gd name="connsiteX0" fmla="*/ 0 w 7316944"/>
              <a:gd name="connsiteY0" fmla="*/ 0 h 5167312"/>
              <a:gd name="connsiteX1" fmla="*/ 7316944 w 7316944"/>
              <a:gd name="connsiteY1" fmla="*/ 0 h 5167312"/>
              <a:gd name="connsiteX2" fmla="*/ 7316944 w 7316944"/>
              <a:gd name="connsiteY2" fmla="*/ 5167312 h 5167312"/>
              <a:gd name="connsiteX3" fmla="*/ 472697 w 7316944"/>
              <a:gd name="connsiteY3" fmla="*/ 5167312 h 5167312"/>
              <a:gd name="connsiteX4" fmla="*/ 2866576 w 7316944"/>
              <a:gd name="connsiteY4" fmla="*/ 952 h 5167312"/>
              <a:gd name="connsiteX5" fmla="*/ 0 w 7316944"/>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6944" h="5167312">
                <a:moveTo>
                  <a:pt x="0" y="0"/>
                </a:moveTo>
                <a:lnTo>
                  <a:pt x="7316944" y="0"/>
                </a:lnTo>
                <a:lnTo>
                  <a:pt x="7316944" y="5167312"/>
                </a:lnTo>
                <a:lnTo>
                  <a:pt x="472697" y="5167312"/>
                </a:lnTo>
                <a:lnTo>
                  <a:pt x="2866576" y="952"/>
                </a:lnTo>
                <a:lnTo>
                  <a:pt x="0" y="95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3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746" y="1691164"/>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extBox 1"/>
          <p:cNvSpPr txBox="1"/>
          <p:nvPr/>
        </p:nvSpPr>
        <p:spPr>
          <a:xfrm>
            <a:off x="-1" y="1"/>
            <a:ext cx="12192001" cy="1670537"/>
          </a:xfrm>
          <a:prstGeom prst="rect">
            <a:avLst/>
          </a:prstGeom>
          <a:solidFill>
            <a:srgbClr val="002060"/>
          </a:solidFill>
        </p:spPr>
        <p:txBody>
          <a:bodyPr vert="horz" lIns="91440" tIns="45720" rIns="91440" bIns="45720" rtlCol="0" anchor="ctr">
            <a:normAutofit/>
          </a:bodyPr>
          <a:lstStyle/>
          <a:p>
            <a:pPr algn="ctr">
              <a:lnSpc>
                <a:spcPct val="90000"/>
              </a:lnSpc>
              <a:spcBef>
                <a:spcPct val="0"/>
              </a:spcBef>
            </a:pPr>
            <a:r>
              <a:rPr lang="en-US" sz="4400" b="1" u="sng" dirty="0">
                <a:solidFill>
                  <a:srgbClr val="FF0000"/>
                </a:solidFill>
                <a:effectLst>
                  <a:outerShdw blurRad="38100" dist="38100" dir="2700000" algn="tl">
                    <a:srgbClr val="000000">
                      <a:alpha val="43137"/>
                    </a:srgbClr>
                  </a:outerShdw>
                </a:effectLst>
                <a:ea typeface="+mj-ea"/>
                <a:cs typeface="+mj-cs"/>
              </a:rPr>
              <a:t>Repulse® 360</a:t>
            </a:r>
          </a:p>
        </p:txBody>
      </p:sp>
      <p:sp>
        <p:nvSpPr>
          <p:cNvPr id="6" name="TextBox 5"/>
          <p:cNvSpPr txBox="1"/>
          <p:nvPr/>
        </p:nvSpPr>
        <p:spPr>
          <a:xfrm>
            <a:off x="214816" y="2209604"/>
            <a:ext cx="5616389" cy="3825836"/>
          </a:xfrm>
          <a:prstGeom prst="rect">
            <a:avLst/>
          </a:prstGeom>
        </p:spPr>
        <p:txBody>
          <a:bodyPr vert="horz" lIns="91440" tIns="45720" rIns="91440" bIns="45720" rtlCol="0" anchor="t">
            <a:normAutofit/>
          </a:bodyPr>
          <a:lstStyle/>
          <a:p>
            <a:pPr marL="285750" indent="-228600">
              <a:lnSpc>
                <a:spcPct val="90000"/>
              </a:lnSpc>
              <a:buFont typeface="Arial" panose="020B0604020202020204" pitchFamily="34" charset="0"/>
              <a:buChar char="•"/>
            </a:pPr>
            <a:r>
              <a:rPr lang="en-US" sz="2000" b="1" dirty="0">
                <a:solidFill>
                  <a:schemeClr val="bg1"/>
                </a:solidFill>
              </a:rPr>
              <a:t>Repulse® 360 is a permanent pole mounted unit.</a:t>
            </a:r>
          </a:p>
          <a:p>
            <a:pPr marL="285750" indent="-228600">
              <a:lnSpc>
                <a:spcPct val="90000"/>
              </a:lnSpc>
              <a:buFont typeface="Arial" panose="020B0604020202020204" pitchFamily="34" charset="0"/>
              <a:buChar char="•"/>
            </a:pPr>
            <a:r>
              <a:rPr lang="en-US" sz="2000" b="1" dirty="0">
                <a:solidFill>
                  <a:schemeClr val="bg1"/>
                </a:solidFill>
              </a:rPr>
              <a:t>It consists of 3 units mounted in a triangle giving a full 360°</a:t>
            </a:r>
            <a:r>
              <a:rPr lang="en-US" sz="2000" dirty="0">
                <a:solidFill>
                  <a:schemeClr val="bg1"/>
                </a:solidFill>
              </a:rPr>
              <a:t> </a:t>
            </a:r>
            <a:r>
              <a:rPr lang="en-US" sz="2000" b="1" dirty="0">
                <a:solidFill>
                  <a:schemeClr val="bg1"/>
                </a:solidFill>
              </a:rPr>
              <a:t>protection.</a:t>
            </a:r>
          </a:p>
          <a:p>
            <a:pPr marL="285750" indent="-228600">
              <a:lnSpc>
                <a:spcPct val="90000"/>
              </a:lnSpc>
              <a:buFont typeface="Arial" panose="020B0604020202020204" pitchFamily="34" charset="0"/>
              <a:buChar char="•"/>
            </a:pPr>
            <a:r>
              <a:rPr lang="en-US" sz="2000" b="1" dirty="0">
                <a:solidFill>
                  <a:schemeClr val="bg1"/>
                </a:solidFill>
              </a:rPr>
              <a:t>Powered by a 12V DC mains power supply.</a:t>
            </a:r>
          </a:p>
          <a:p>
            <a:pPr marL="285750" indent="-228600">
              <a:lnSpc>
                <a:spcPct val="90000"/>
              </a:lnSpc>
              <a:buFont typeface="Arial" panose="020B0604020202020204" pitchFamily="34" charset="0"/>
              <a:buChar char="•"/>
            </a:pPr>
            <a:r>
              <a:rPr lang="en-US" sz="2000" b="1" dirty="0">
                <a:solidFill>
                  <a:schemeClr val="bg1"/>
                </a:solidFill>
              </a:rPr>
              <a:t>Operating range in excess of 1km from unit vertically and horizontally.</a:t>
            </a:r>
          </a:p>
          <a:p>
            <a:pPr marL="285750" indent="-228600">
              <a:lnSpc>
                <a:spcPct val="90000"/>
              </a:lnSpc>
              <a:buFont typeface="Arial" panose="020B0604020202020204" pitchFamily="34" charset="0"/>
              <a:buChar char="•"/>
            </a:pPr>
            <a:r>
              <a:rPr lang="en-US" sz="2000" b="1" dirty="0">
                <a:solidFill>
                  <a:schemeClr val="bg1"/>
                </a:solidFill>
              </a:rPr>
              <a:t>Total area covered is in excess of 2km diameter.</a:t>
            </a:r>
          </a:p>
          <a:p>
            <a:pPr marL="285750" indent="-228600">
              <a:lnSpc>
                <a:spcPct val="90000"/>
              </a:lnSpc>
              <a:buFont typeface="Arial" panose="020B0604020202020204" pitchFamily="34" charset="0"/>
              <a:buChar char="•"/>
            </a:pPr>
            <a:r>
              <a:rPr lang="en-US" sz="2000" b="1" dirty="0">
                <a:solidFill>
                  <a:schemeClr val="bg1"/>
                </a:solidFill>
              </a:rPr>
              <a:t>Average power per band -30dBm (1µw).</a:t>
            </a:r>
          </a:p>
          <a:p>
            <a:pPr marL="285750" indent="-228600">
              <a:lnSpc>
                <a:spcPct val="90000"/>
              </a:lnSpc>
              <a:buFont typeface="Arial" panose="020B0604020202020204" pitchFamily="34" charset="0"/>
              <a:buChar char="•"/>
            </a:pPr>
            <a:endParaRPr lang="en-US" sz="2000" b="1" dirty="0">
              <a:solidFill>
                <a:schemeClr val="bg1"/>
              </a:solidFill>
            </a:endParaRPr>
          </a:p>
          <a:p>
            <a:pPr marL="285750" indent="-228600">
              <a:lnSpc>
                <a:spcPct val="90000"/>
              </a:lnSpc>
              <a:buFont typeface="Arial" panose="020B0604020202020204" pitchFamily="34" charset="0"/>
              <a:buChar char="•"/>
            </a:pPr>
            <a:endParaRPr lang="en-US" sz="2000" b="1" dirty="0">
              <a:solidFill>
                <a:schemeClr val="bg1"/>
              </a:solidFill>
            </a:endParaRPr>
          </a:p>
        </p:txBody>
      </p:sp>
      <p:pic>
        <p:nvPicPr>
          <p:cNvPr id="12" name="Picture 11"/>
          <p:cNvPicPr>
            <a:picLocks noChangeAspect="1"/>
          </p:cNvPicPr>
          <p:nvPr/>
        </p:nvPicPr>
        <p:blipFill>
          <a:blip r:embed="rId2"/>
          <a:stretch>
            <a:fillRect/>
          </a:stretch>
        </p:blipFill>
        <p:spPr>
          <a:xfrm>
            <a:off x="7116444" y="3366537"/>
            <a:ext cx="2209786" cy="349146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50" y="4991100"/>
            <a:ext cx="3990975" cy="1866900"/>
          </a:xfrm>
          <a:prstGeom prst="rect">
            <a:avLst/>
          </a:prstGeom>
        </p:spPr>
      </p:pic>
      <p:pic>
        <p:nvPicPr>
          <p:cNvPr id="7" name="Picture 6" descr="A picture containing sky, outdoor, water, clouds&#10;&#10;Description generated with very high confidence">
            <a:extLst>
              <a:ext uri="{FF2B5EF4-FFF2-40B4-BE49-F238E27FC236}">
                <a16:creationId xmlns:a16="http://schemas.microsoft.com/office/drawing/2014/main" id="{EBCF1123-609A-46A5-BFB5-71F297FCF5FD}"/>
              </a:ext>
            </a:extLst>
          </p:cNvPr>
          <p:cNvPicPr>
            <a:picLocks noChangeAspect="1"/>
          </p:cNvPicPr>
          <p:nvPr/>
        </p:nvPicPr>
        <p:blipFill rotWithShape="1">
          <a:blip r:embed="rId4">
            <a:extLst>
              <a:ext uri="{28A0092B-C50C-407E-A947-70E740481C1C}">
                <a14:useLocalDpi xmlns:a14="http://schemas.microsoft.com/office/drawing/2010/main" val="0"/>
              </a:ext>
            </a:extLst>
          </a:blip>
          <a:srcRect l="23734" r="22785"/>
          <a:stretch/>
        </p:blipFill>
        <p:spPr>
          <a:xfrm>
            <a:off x="9564300" y="4100946"/>
            <a:ext cx="2498391" cy="2757054"/>
          </a:xfrm>
          <a:prstGeom prst="rect">
            <a:avLst/>
          </a:prstGeom>
        </p:spPr>
      </p:pic>
      <p:pic>
        <p:nvPicPr>
          <p:cNvPr id="11" name="Picture 10" descr="A stool next to a lamp&#10;&#10;Description generated with high confidence">
            <a:extLst>
              <a:ext uri="{FF2B5EF4-FFF2-40B4-BE49-F238E27FC236}">
                <a16:creationId xmlns:a16="http://schemas.microsoft.com/office/drawing/2014/main" id="{D86028A5-C0D3-4685-969B-D54E5A3CC8A2}"/>
              </a:ext>
            </a:extLst>
          </p:cNvPr>
          <p:cNvPicPr>
            <a:picLocks noChangeAspect="1"/>
          </p:cNvPicPr>
          <p:nvPr/>
        </p:nvPicPr>
        <p:blipFill rotWithShape="1">
          <a:blip r:embed="rId5">
            <a:extLst>
              <a:ext uri="{28A0092B-C50C-407E-A947-70E740481C1C}">
                <a14:useLocalDpi xmlns:a14="http://schemas.microsoft.com/office/drawing/2010/main" val="0"/>
              </a:ext>
            </a:extLst>
          </a:blip>
          <a:srcRect l="27424" r="27349"/>
          <a:stretch/>
        </p:blipFill>
        <p:spPr>
          <a:xfrm>
            <a:off x="10107921" y="1752424"/>
            <a:ext cx="1880880" cy="2339286"/>
          </a:xfrm>
          <a:prstGeom prst="rect">
            <a:avLst/>
          </a:prstGeom>
        </p:spPr>
      </p:pic>
      <p:pic>
        <p:nvPicPr>
          <p:cNvPr id="14" name="Picture 13" descr="A picture containing indoor, person&#10;&#10;Description generated with high confidence">
            <a:extLst>
              <a:ext uri="{FF2B5EF4-FFF2-40B4-BE49-F238E27FC236}">
                <a16:creationId xmlns:a16="http://schemas.microsoft.com/office/drawing/2014/main" id="{0C601458-B55B-422A-B53C-0F91729F7AF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199" b="94548" l="9994" r="89976">
                        <a14:foregroundMark x1="38583" y1="11995" x2="43549" y2="8320"/>
                        <a14:foregroundMark x1="43549" y1="8320" x2="48940" y2="8279"/>
                        <a14:foregroundMark x1="48940" y1="8279" x2="64143" y2="11026"/>
                        <a14:foregroundMark x1="21805" y1="23304" x2="21805" y2="23021"/>
                        <a14:foregroundMark x1="21805" y1="23425" x2="23440" y2="21688"/>
                        <a14:foregroundMark x1="23137" y1="21405" x2="26469" y2="18740"/>
                        <a14:foregroundMark x1="25348" y1="18740" x2="27468" y2="17124"/>
                        <a14:foregroundMark x1="28892" y1="79725" x2="38734" y2="88207"/>
                        <a14:foregroundMark x1="38734" y1="88207" x2="50061" y2="90388"/>
                        <a14:foregroundMark x1="50061" y1="90388" x2="61629" y2="87924"/>
                        <a14:foregroundMark x1="61629" y1="87924" x2="73228" y2="81341"/>
                        <a14:foregroundMark x1="27377" y1="78110" x2="28801" y2="78918"/>
                        <a14:foregroundMark x1="27680" y1="79847" x2="29709" y2="82149"/>
                        <a14:foregroundMark x1="26772" y1="78110" x2="25772" y2="75969"/>
                        <a14:foregroundMark x1="72835" y1="82674" x2="78801" y2="74071"/>
                        <a14:foregroundMark x1="78801" y1="74475" x2="79194" y2="73788"/>
                        <a14:foregroundMark x1="45760" y1="93740" x2="54240" y2="94548"/>
                        <a14:foregroundMark x1="40400" y1="15872" x2="35100" y2="17932"/>
                        <a14:foregroundMark x1="35100" y1="17932" x2="24016" y2="34047"/>
                        <a14:foregroundMark x1="24016" y1="34047" x2="21532" y2="40468"/>
                        <a14:foregroundMark x1="21532" y1="40468" x2="22320" y2="46325"/>
                        <a14:foregroundMark x1="63628" y1="15226" x2="79255" y2="38853"/>
                        <a14:foregroundMark x1="79255" y1="38853" x2="80497" y2="42811"/>
                        <a14:foregroundMark x1="49182" y1="37157" x2="51908" y2="38651"/>
                        <a14:foregroundMark x1="78982" y1="73950" x2="79800" y2="72577"/>
                        <a14:foregroundMark x1="75167" y1="80937" x2="76984" y2="78110"/>
                      </a14:backgroundRemoval>
                    </a14:imgEffect>
                  </a14:imgLayer>
                </a14:imgProps>
              </a:ext>
              <a:ext uri="{28A0092B-C50C-407E-A947-70E740481C1C}">
                <a14:useLocalDpi xmlns:a14="http://schemas.microsoft.com/office/drawing/2010/main" val="0"/>
              </a:ext>
            </a:extLst>
          </a:blip>
          <a:stretch>
            <a:fillRect/>
          </a:stretch>
        </p:blipFill>
        <p:spPr>
          <a:xfrm>
            <a:off x="7687734" y="1734127"/>
            <a:ext cx="1973503" cy="1480127"/>
          </a:xfrm>
          <a:prstGeom prst="rect">
            <a:avLst/>
          </a:prstGeom>
        </p:spPr>
      </p:pic>
    </p:spTree>
    <p:extLst>
      <p:ext uri="{BB962C8B-B14F-4D97-AF65-F5344CB8AC3E}">
        <p14:creationId xmlns:p14="http://schemas.microsoft.com/office/powerpoint/2010/main" val="258812835"/>
      </p:ext>
    </p:extLst>
  </p:cSld>
  <p:clrMapOvr>
    <a:masterClrMapping/>
  </p:clrMapOvr>
  <mc:AlternateContent xmlns:mc="http://schemas.openxmlformats.org/markup-compatibility/2006" xmlns:p14="http://schemas.microsoft.com/office/powerpoint/2010/main">
    <mc:Choice Requires="p14">
      <p:transition spd="slow" p14:dur="2000" advTm="25633"/>
    </mc:Choice>
    <mc:Fallback xmlns="">
      <p:transition spd="slow" advTm="2563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6"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76801" y="1690688"/>
            <a:ext cx="7316944" cy="5167312"/>
          </a:xfrm>
          <a:custGeom>
            <a:avLst/>
            <a:gdLst>
              <a:gd name="connsiteX0" fmla="*/ 0 w 7316944"/>
              <a:gd name="connsiteY0" fmla="*/ 0 h 5167312"/>
              <a:gd name="connsiteX1" fmla="*/ 7316944 w 7316944"/>
              <a:gd name="connsiteY1" fmla="*/ 0 h 5167312"/>
              <a:gd name="connsiteX2" fmla="*/ 7316944 w 7316944"/>
              <a:gd name="connsiteY2" fmla="*/ 5167312 h 5167312"/>
              <a:gd name="connsiteX3" fmla="*/ 472697 w 7316944"/>
              <a:gd name="connsiteY3" fmla="*/ 5167312 h 5167312"/>
              <a:gd name="connsiteX4" fmla="*/ 2866576 w 7316944"/>
              <a:gd name="connsiteY4" fmla="*/ 952 h 5167312"/>
              <a:gd name="connsiteX5" fmla="*/ 0 w 7316944"/>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6944" h="5167312">
                <a:moveTo>
                  <a:pt x="0" y="0"/>
                </a:moveTo>
                <a:lnTo>
                  <a:pt x="7316944" y="0"/>
                </a:lnTo>
                <a:lnTo>
                  <a:pt x="7316944" y="5167312"/>
                </a:lnTo>
                <a:lnTo>
                  <a:pt x="472697" y="5167312"/>
                </a:lnTo>
                <a:lnTo>
                  <a:pt x="2866576" y="952"/>
                </a:lnTo>
                <a:lnTo>
                  <a:pt x="0" y="95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3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746" y="1691164"/>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extBox 1"/>
          <p:cNvSpPr txBox="1"/>
          <p:nvPr/>
        </p:nvSpPr>
        <p:spPr>
          <a:xfrm>
            <a:off x="0" y="1"/>
            <a:ext cx="12192000" cy="1626576"/>
          </a:xfrm>
          <a:prstGeom prst="rect">
            <a:avLst/>
          </a:prstGeom>
          <a:solidFill>
            <a:srgbClr val="002060"/>
          </a:solidFill>
        </p:spPr>
        <p:txBody>
          <a:bodyPr vert="horz" lIns="91440" tIns="45720" rIns="91440" bIns="45720" rtlCol="0" anchor="ctr">
            <a:normAutofit/>
          </a:bodyPr>
          <a:lstStyle/>
          <a:p>
            <a:pPr algn="ctr">
              <a:lnSpc>
                <a:spcPct val="90000"/>
              </a:lnSpc>
              <a:spcBef>
                <a:spcPct val="0"/>
              </a:spcBef>
            </a:pPr>
            <a:r>
              <a:rPr lang="en-US" sz="4400" b="1" u="sng" dirty="0">
                <a:solidFill>
                  <a:srgbClr val="FF0000"/>
                </a:solidFill>
                <a:effectLst>
                  <a:outerShdw blurRad="38100" dist="38100" dir="2700000" algn="tl">
                    <a:srgbClr val="000000">
                      <a:alpha val="43137"/>
                    </a:srgbClr>
                  </a:outerShdw>
                </a:effectLst>
                <a:ea typeface="+mj-ea"/>
                <a:cs typeface="+mj-cs"/>
              </a:rPr>
              <a:t>Repulse® 160 &amp; 320 </a:t>
            </a:r>
          </a:p>
        </p:txBody>
      </p:sp>
      <p:sp>
        <p:nvSpPr>
          <p:cNvPr id="3" name="TextBox 2"/>
          <p:cNvSpPr txBox="1"/>
          <p:nvPr/>
        </p:nvSpPr>
        <p:spPr>
          <a:xfrm>
            <a:off x="-115632" y="1650836"/>
            <a:ext cx="6858178" cy="3825836"/>
          </a:xfrm>
          <a:prstGeom prst="rect">
            <a:avLst/>
          </a:prstGeom>
        </p:spPr>
        <p:txBody>
          <a:bodyPr vert="horz" lIns="91440" tIns="45720" rIns="91440" bIns="45720" rtlCol="0" anchor="t">
            <a:normAutofit/>
          </a:bodyPr>
          <a:lstStyle/>
          <a:p>
            <a:pPr marL="285750" indent="-228600">
              <a:lnSpc>
                <a:spcPct val="90000"/>
              </a:lnSpc>
              <a:buFont typeface="Arial" panose="020B0604020202020204" pitchFamily="34" charset="0"/>
              <a:buChar char="•"/>
            </a:pPr>
            <a:r>
              <a:rPr lang="en-US" sz="2000" b="1" dirty="0">
                <a:solidFill>
                  <a:schemeClr val="bg1"/>
                </a:solidFill>
              </a:rPr>
              <a:t>The Repulse 160 is a single unit mounted inside an aerodynamic molding.</a:t>
            </a:r>
          </a:p>
          <a:p>
            <a:pPr marL="285750" indent="-228600">
              <a:lnSpc>
                <a:spcPct val="90000"/>
              </a:lnSpc>
              <a:buFont typeface="Arial" panose="020B0604020202020204" pitchFamily="34" charset="0"/>
              <a:buChar char="•"/>
            </a:pPr>
            <a:r>
              <a:rPr lang="en-US" sz="2000" b="1" dirty="0">
                <a:solidFill>
                  <a:schemeClr val="bg1"/>
                </a:solidFill>
              </a:rPr>
              <a:t>The Repulse 320 is two units mounted back to back inside an aerodynamic molding giving approximately 320° protection.</a:t>
            </a:r>
          </a:p>
          <a:p>
            <a:pPr marL="285750" indent="-228600">
              <a:lnSpc>
                <a:spcPct val="90000"/>
              </a:lnSpc>
              <a:buFont typeface="Arial" panose="020B0604020202020204" pitchFamily="34" charset="0"/>
              <a:buChar char="•"/>
            </a:pPr>
            <a:r>
              <a:rPr lang="en-US" sz="2000" b="1" dirty="0">
                <a:solidFill>
                  <a:schemeClr val="bg1"/>
                </a:solidFill>
              </a:rPr>
              <a:t>Powered by 12v DC mains power supply.</a:t>
            </a:r>
          </a:p>
          <a:p>
            <a:pPr marL="285750" indent="-228600">
              <a:lnSpc>
                <a:spcPct val="90000"/>
              </a:lnSpc>
              <a:buFont typeface="Arial" panose="020B0604020202020204" pitchFamily="34" charset="0"/>
              <a:buChar char="•"/>
            </a:pPr>
            <a:r>
              <a:rPr lang="en-US" sz="2000" b="1" dirty="0">
                <a:solidFill>
                  <a:schemeClr val="bg1"/>
                </a:solidFill>
              </a:rPr>
              <a:t>Operating range in excess of 1km each way units are facing.</a:t>
            </a:r>
          </a:p>
          <a:p>
            <a:pPr marL="285750" indent="-228600">
              <a:lnSpc>
                <a:spcPct val="90000"/>
              </a:lnSpc>
              <a:buFont typeface="Arial" panose="020B0604020202020204" pitchFamily="34" charset="0"/>
              <a:buChar char="•"/>
            </a:pPr>
            <a:r>
              <a:rPr lang="en-US" sz="2000" b="1" dirty="0">
                <a:solidFill>
                  <a:schemeClr val="bg1"/>
                </a:solidFill>
              </a:rPr>
              <a:t>Average power per band is -30dBm (1µw).</a:t>
            </a:r>
          </a:p>
          <a:p>
            <a:pPr marL="285750" indent="-228600">
              <a:lnSpc>
                <a:spcPct val="90000"/>
              </a:lnSpc>
              <a:buFont typeface="Arial" panose="020B0604020202020204" pitchFamily="34" charset="0"/>
              <a:buChar char="•"/>
            </a:pPr>
            <a:r>
              <a:rPr lang="en-US" sz="2000" b="1" dirty="0">
                <a:solidFill>
                  <a:schemeClr val="bg1"/>
                </a:solidFill>
              </a:rPr>
              <a:t>The Repulse 160 can be wall mounted with our special bracket or fitted to a car with our magnetic mount.</a:t>
            </a:r>
          </a:p>
        </p:txBody>
      </p:sp>
      <p:pic>
        <p:nvPicPr>
          <p:cNvPr id="10" name="Picture 9"/>
          <p:cNvPicPr>
            <a:picLocks noChangeAspect="1"/>
          </p:cNvPicPr>
          <p:nvPr/>
        </p:nvPicPr>
        <p:blipFill>
          <a:blip r:embed="rId2"/>
          <a:stretch>
            <a:fillRect/>
          </a:stretch>
        </p:blipFill>
        <p:spPr>
          <a:xfrm>
            <a:off x="5183497" y="4738255"/>
            <a:ext cx="2221901" cy="21197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725" y="5022913"/>
            <a:ext cx="3562350" cy="1835087"/>
          </a:xfrm>
          <a:prstGeom prst="rect">
            <a:avLst/>
          </a:prstGeom>
        </p:spPr>
      </p:pic>
      <p:pic>
        <p:nvPicPr>
          <p:cNvPr id="6" name="Picture 5" descr="A picture containing indoor, sitting&#10;&#10;Description generated with high confidence">
            <a:extLst>
              <a:ext uri="{FF2B5EF4-FFF2-40B4-BE49-F238E27FC236}">
                <a16:creationId xmlns:a16="http://schemas.microsoft.com/office/drawing/2014/main" id="{31F82057-F3A4-465A-93DB-72CFAA08877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522" b="92649" l="9994" r="89976">
                        <a14:foregroundMark x1="33828" y1="16559" x2="50091" y2="12682"/>
                        <a14:foregroundMark x1="50091" y1="12682" x2="61811" y2="15711"/>
                        <a14:foregroundMark x1="61811" y1="15711" x2="57480" y2="11268"/>
                        <a14:foregroundMark x1="57480" y1="11268" x2="55451" y2="10218"/>
                        <a14:foregroundMark x1="33525" y1="15630" x2="48879" y2="9330"/>
                        <a14:foregroundMark x1="48879" y1="9330" x2="54088" y2="8562"/>
                        <a14:foregroundMark x1="54088" y1="8562" x2="55663" y2="8885"/>
                        <a14:foregroundMark x1="39703" y1="11712" x2="45972" y2="9289"/>
                        <a14:foregroundMark x1="36463" y1="13449" x2="37765" y2="12803"/>
                        <a14:foregroundMark x1="63537" y1="9814" x2="61114" y2="9006"/>
                        <a14:foregroundMark x1="73319" y1="25040" x2="80224" y2="44507"/>
                        <a14:foregroundMark x1="80224" y1="44507" x2="81224" y2="49960"/>
                        <a14:foregroundMark x1="35251" y1="28150" x2="30648" y2="32633"/>
                        <a14:foregroundMark x1="30648" y1="32633" x2="27317" y2="39257"/>
                        <a14:foregroundMark x1="27317" y1="39257" x2="27377" y2="40953"/>
                        <a14:foregroundMark x1="38886" y1="87399" x2="49122" y2="91599"/>
                        <a14:foregroundMark x1="49122" y1="91599" x2="54452" y2="91519"/>
                        <a14:foregroundMark x1="54452" y1="91519" x2="59843" y2="91599"/>
                        <a14:foregroundMark x1="59843" y1="91599" x2="62841" y2="90630"/>
                        <a14:foregroundMark x1="37280" y1="86349" x2="47002" y2="91438"/>
                        <a14:foregroundMark x1="47002" y1="91438" x2="57783" y2="92649"/>
                        <a14:foregroundMark x1="57783" y1="92649" x2="62992" y2="91115"/>
                        <a14:foregroundMark x1="62992" y1="91115" x2="66354" y2="88207"/>
                        <a14:foregroundMark x1="37159" y1="85945" x2="35161" y2="83360"/>
                      </a14:backgroundRemoval>
                    </a14:imgEffect>
                  </a14:imgLayer>
                </a14:imgProps>
              </a:ext>
              <a:ext uri="{28A0092B-C50C-407E-A947-70E740481C1C}">
                <a14:useLocalDpi xmlns:a14="http://schemas.microsoft.com/office/drawing/2010/main" val="0"/>
              </a:ext>
            </a:extLst>
          </a:blip>
          <a:stretch>
            <a:fillRect/>
          </a:stretch>
        </p:blipFill>
        <p:spPr>
          <a:xfrm>
            <a:off x="9522690" y="1930400"/>
            <a:ext cx="2844800" cy="2133600"/>
          </a:xfrm>
          <a:prstGeom prst="rect">
            <a:avLst/>
          </a:prstGeom>
        </p:spPr>
      </p:pic>
      <p:pic>
        <p:nvPicPr>
          <p:cNvPr id="12" name="Picture 11" descr="A picture containing sky, outdoor, water, clouds&#10;&#10;Description generated with very high confidence">
            <a:extLst>
              <a:ext uri="{FF2B5EF4-FFF2-40B4-BE49-F238E27FC236}">
                <a16:creationId xmlns:a16="http://schemas.microsoft.com/office/drawing/2014/main" id="{86215E30-B131-4702-AE6A-6A422272E787}"/>
              </a:ext>
            </a:extLst>
          </p:cNvPr>
          <p:cNvPicPr>
            <a:picLocks noChangeAspect="1"/>
          </p:cNvPicPr>
          <p:nvPr/>
        </p:nvPicPr>
        <p:blipFill rotWithShape="1">
          <a:blip r:embed="rId6">
            <a:extLst>
              <a:ext uri="{28A0092B-C50C-407E-A947-70E740481C1C}">
                <a14:useLocalDpi xmlns:a14="http://schemas.microsoft.com/office/drawing/2010/main" val="0"/>
              </a:ext>
            </a:extLst>
          </a:blip>
          <a:srcRect l="25682" r="23485"/>
          <a:stretch/>
        </p:blipFill>
        <p:spPr>
          <a:xfrm>
            <a:off x="9622442" y="4239491"/>
            <a:ext cx="2366357" cy="2618509"/>
          </a:xfrm>
          <a:prstGeom prst="rect">
            <a:avLst/>
          </a:prstGeom>
        </p:spPr>
      </p:pic>
      <p:pic>
        <p:nvPicPr>
          <p:cNvPr id="11" name="Picture 10" descr="A picture containing sky, outdoor, plane&#10;&#10;Description generated with very high confidence">
            <a:extLst>
              <a:ext uri="{FF2B5EF4-FFF2-40B4-BE49-F238E27FC236}">
                <a16:creationId xmlns:a16="http://schemas.microsoft.com/office/drawing/2014/main" id="{7225E31C-A33D-47B3-AB56-009418D455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02016" y="4237526"/>
            <a:ext cx="1526711" cy="2620474"/>
          </a:xfrm>
          <a:prstGeom prst="rect">
            <a:avLst/>
          </a:prstGeom>
        </p:spPr>
      </p:pic>
      <p:pic>
        <p:nvPicPr>
          <p:cNvPr id="15" name="Picture 14" descr="A picture containing sky&#10;&#10;Description generated with very high confidence">
            <a:extLst>
              <a:ext uri="{FF2B5EF4-FFF2-40B4-BE49-F238E27FC236}">
                <a16:creationId xmlns:a16="http://schemas.microsoft.com/office/drawing/2014/main" id="{7D6021B3-3819-4990-90BE-B8A7AC7281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61005" y="2198254"/>
            <a:ext cx="2421757" cy="1893454"/>
          </a:xfrm>
          <a:prstGeom prst="rect">
            <a:avLst/>
          </a:prstGeom>
        </p:spPr>
      </p:pic>
    </p:spTree>
    <p:extLst>
      <p:ext uri="{BB962C8B-B14F-4D97-AF65-F5344CB8AC3E}">
        <p14:creationId xmlns:p14="http://schemas.microsoft.com/office/powerpoint/2010/main" val="14163546"/>
      </p:ext>
    </p:extLst>
  </p:cSld>
  <p:clrMapOvr>
    <a:masterClrMapping/>
  </p:clrMapOvr>
  <mc:AlternateContent xmlns:mc="http://schemas.openxmlformats.org/markup-compatibility/2006" xmlns:p14="http://schemas.microsoft.com/office/powerpoint/2010/main">
    <mc:Choice Requires="p14">
      <p:transition spd="slow" p14:dur="2000" advTm="25626"/>
    </mc:Choice>
    <mc:Fallback xmlns="">
      <p:transition spd="slow" advTm="2562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7" name="Freeform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8518" y="1690688"/>
            <a:ext cx="7243482" cy="5167312"/>
          </a:xfrm>
          <a:custGeom>
            <a:avLst/>
            <a:gdLst>
              <a:gd name="connsiteX0" fmla="*/ 0 w 7243482"/>
              <a:gd name="connsiteY0" fmla="*/ 0 h 5167312"/>
              <a:gd name="connsiteX1" fmla="*/ 7243482 w 7243482"/>
              <a:gd name="connsiteY1" fmla="*/ 0 h 5167312"/>
              <a:gd name="connsiteX2" fmla="*/ 7243482 w 7243482"/>
              <a:gd name="connsiteY2" fmla="*/ 5167312 h 5167312"/>
              <a:gd name="connsiteX3" fmla="*/ 221324 w 7243482"/>
              <a:gd name="connsiteY3" fmla="*/ 5167312 h 5167312"/>
              <a:gd name="connsiteX4" fmla="*/ 2615203 w 7243482"/>
              <a:gd name="connsiteY4" fmla="*/ 952 h 5167312"/>
              <a:gd name="connsiteX5" fmla="*/ 0 w 7243482"/>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43482" h="5167312">
                <a:moveTo>
                  <a:pt x="0" y="0"/>
                </a:moveTo>
                <a:lnTo>
                  <a:pt x="7243482" y="0"/>
                </a:lnTo>
                <a:lnTo>
                  <a:pt x="7243482" y="5167312"/>
                </a:lnTo>
                <a:lnTo>
                  <a:pt x="221324" y="5167312"/>
                </a:lnTo>
                <a:lnTo>
                  <a:pt x="2615203" y="952"/>
                </a:lnTo>
                <a:lnTo>
                  <a:pt x="0" y="95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0"/>
            <a:ext cx="7399176" cy="5166360"/>
          </a:xfrm>
          <a:custGeom>
            <a:avLst/>
            <a:gdLst>
              <a:gd name="connsiteX0" fmla="*/ 0 w 7399176"/>
              <a:gd name="connsiteY0" fmla="*/ 0 h 5166360"/>
              <a:gd name="connsiteX1" fmla="*/ 7399176 w 7399176"/>
              <a:gd name="connsiteY1" fmla="*/ 0 h 5166360"/>
              <a:gd name="connsiteX2" fmla="*/ 5005297 w 7399176"/>
              <a:gd name="connsiteY2" fmla="*/ 5166360 h 5166360"/>
              <a:gd name="connsiteX3" fmla="*/ 0 w 7399176"/>
              <a:gd name="connsiteY3" fmla="*/ 5166360 h 5166360"/>
            </a:gdLst>
            <a:ahLst/>
            <a:cxnLst>
              <a:cxn ang="0">
                <a:pos x="connsiteX0" y="connsiteY0"/>
              </a:cxn>
              <a:cxn ang="0">
                <a:pos x="connsiteX1" y="connsiteY1"/>
              </a:cxn>
              <a:cxn ang="0">
                <a:pos x="connsiteX2" y="connsiteY2"/>
              </a:cxn>
              <a:cxn ang="0">
                <a:pos x="connsiteX3" y="connsiteY3"/>
              </a:cxn>
            </a:cxnLst>
            <a:rect l="l" t="t" r="r" b="b"/>
            <a:pathLst>
              <a:path w="7399176" h="5166360">
                <a:moveTo>
                  <a:pt x="0" y="0"/>
                </a:moveTo>
                <a:lnTo>
                  <a:pt x="7399176" y="0"/>
                </a:lnTo>
                <a:lnTo>
                  <a:pt x="5005297" y="5166360"/>
                </a:lnTo>
                <a:lnTo>
                  <a:pt x="0" y="5166360"/>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2"/>
          <a:stretch>
            <a:fillRect/>
          </a:stretch>
        </p:blipFill>
        <p:spPr>
          <a:xfrm>
            <a:off x="7561382" y="1698203"/>
            <a:ext cx="2206871" cy="2733121"/>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p:spPr>
      </p:pic>
      <p:sp>
        <p:nvSpPr>
          <p:cNvPr id="2" name="TextBox 1"/>
          <p:cNvSpPr txBox="1"/>
          <p:nvPr/>
        </p:nvSpPr>
        <p:spPr>
          <a:xfrm>
            <a:off x="0" y="1"/>
            <a:ext cx="12192000" cy="1617784"/>
          </a:xfrm>
          <a:prstGeom prst="rect">
            <a:avLst/>
          </a:prstGeom>
          <a:solidFill>
            <a:srgbClr val="002060"/>
          </a:solidFill>
        </p:spPr>
        <p:txBody>
          <a:bodyPr vert="horz" lIns="91440" tIns="45720" rIns="91440" bIns="45720" rtlCol="0" anchor="ctr">
            <a:normAutofit/>
          </a:bodyPr>
          <a:lstStyle/>
          <a:p>
            <a:pPr algn="ctr">
              <a:lnSpc>
                <a:spcPct val="90000"/>
              </a:lnSpc>
              <a:spcBef>
                <a:spcPct val="0"/>
              </a:spcBef>
            </a:pPr>
            <a:r>
              <a:rPr lang="en-US" sz="4400" b="1" u="sng" kern="1200" dirty="0">
                <a:solidFill>
                  <a:srgbClr val="FF0000"/>
                </a:solidFill>
                <a:effectLst>
                  <a:outerShdw blurRad="38100" dist="38100" dir="2700000" algn="tl">
                    <a:srgbClr val="000000">
                      <a:alpha val="43137"/>
                    </a:srgbClr>
                  </a:outerShdw>
                </a:effectLst>
                <a:ea typeface="+mj-ea"/>
                <a:cs typeface="+mj-cs"/>
              </a:rPr>
              <a:t>Repulse® 24</a:t>
            </a:r>
          </a:p>
        </p:txBody>
      </p:sp>
      <p:sp>
        <p:nvSpPr>
          <p:cNvPr id="4" name="TextBox 3"/>
          <p:cNvSpPr txBox="1"/>
          <p:nvPr/>
        </p:nvSpPr>
        <p:spPr>
          <a:xfrm>
            <a:off x="438149" y="1831890"/>
            <a:ext cx="5362575" cy="4164098"/>
          </a:xfrm>
          <a:prstGeom prst="rect">
            <a:avLst/>
          </a:prstGeom>
        </p:spPr>
        <p:txBody>
          <a:bodyPr vert="horz" lIns="91440" tIns="45720" rIns="91440" bIns="45720" rtlCol="0" anchor="ctr">
            <a:normAutofit/>
          </a:bodyPr>
          <a:lstStyle/>
          <a:p>
            <a:pPr marL="285750" indent="-228600">
              <a:lnSpc>
                <a:spcPct val="90000"/>
              </a:lnSpc>
              <a:buFont typeface="Arial" panose="020B0604020202020204" pitchFamily="34" charset="0"/>
              <a:buChar char="•"/>
            </a:pPr>
            <a:r>
              <a:rPr lang="en-US" sz="2000" b="1" dirty="0">
                <a:solidFill>
                  <a:schemeClr val="bg1"/>
                </a:solidFill>
              </a:rPr>
              <a:t>Repulse® 24 has many different applications.</a:t>
            </a:r>
          </a:p>
          <a:p>
            <a:pPr marL="285750" indent="-228600">
              <a:lnSpc>
                <a:spcPct val="90000"/>
              </a:lnSpc>
              <a:buFont typeface="Arial" panose="020B0604020202020204" pitchFamily="34" charset="0"/>
              <a:buChar char="•"/>
            </a:pPr>
            <a:r>
              <a:rPr lang="en-US" sz="2000" b="1" dirty="0">
                <a:solidFill>
                  <a:schemeClr val="bg1"/>
                </a:solidFill>
              </a:rPr>
              <a:t>Rapid deployment on security vests</a:t>
            </a:r>
          </a:p>
          <a:p>
            <a:pPr marL="285750" indent="-228600">
              <a:lnSpc>
                <a:spcPct val="90000"/>
              </a:lnSpc>
              <a:buFont typeface="Arial" panose="020B0604020202020204" pitchFamily="34" charset="0"/>
              <a:buChar char="•"/>
            </a:pPr>
            <a:r>
              <a:rPr lang="en-US" sz="2000" b="1" dirty="0">
                <a:solidFill>
                  <a:schemeClr val="bg1"/>
                </a:solidFill>
              </a:rPr>
              <a:t>Permanent mount at airfields.</a:t>
            </a:r>
          </a:p>
          <a:p>
            <a:pPr marL="285750" indent="-228600">
              <a:lnSpc>
                <a:spcPct val="90000"/>
              </a:lnSpc>
              <a:buFont typeface="Arial" panose="020B0604020202020204" pitchFamily="34" charset="0"/>
              <a:buChar char="•"/>
            </a:pPr>
            <a:r>
              <a:rPr lang="en-US" sz="2000" b="1" dirty="0">
                <a:solidFill>
                  <a:schemeClr val="bg1"/>
                </a:solidFill>
              </a:rPr>
              <a:t>It only utilizes the 2.4GHz frequency which is the main control frequency.</a:t>
            </a:r>
          </a:p>
          <a:p>
            <a:pPr marL="285750" indent="-228600">
              <a:lnSpc>
                <a:spcPct val="90000"/>
              </a:lnSpc>
              <a:buFont typeface="Arial" panose="020B0604020202020204" pitchFamily="34" charset="0"/>
              <a:buChar char="•"/>
            </a:pPr>
            <a:r>
              <a:rPr lang="en-US" sz="2000" b="1" dirty="0">
                <a:solidFill>
                  <a:schemeClr val="bg1"/>
                </a:solidFill>
              </a:rPr>
              <a:t>It can be used to protect aircraft on take off and landing.</a:t>
            </a:r>
          </a:p>
          <a:p>
            <a:pPr marL="285750" indent="-228600">
              <a:lnSpc>
                <a:spcPct val="90000"/>
              </a:lnSpc>
              <a:buFont typeface="Arial" panose="020B0604020202020204" pitchFamily="34" charset="0"/>
              <a:buChar char="•"/>
            </a:pPr>
            <a:r>
              <a:rPr lang="en-US" sz="2000" b="1" dirty="0">
                <a:solidFill>
                  <a:schemeClr val="bg1"/>
                </a:solidFill>
              </a:rPr>
              <a:t>Can be put in the front of aircraft using a patch antenna.</a:t>
            </a:r>
          </a:p>
          <a:p>
            <a:pPr marL="285750" indent="-228600">
              <a:lnSpc>
                <a:spcPct val="90000"/>
              </a:lnSpc>
              <a:buFont typeface="Arial" panose="020B0604020202020204" pitchFamily="34" charset="0"/>
              <a:buChar char="•"/>
            </a:pPr>
            <a:endParaRPr lang="en-US" sz="2000" b="1" dirty="0">
              <a:solidFill>
                <a:schemeClr val="bg1"/>
              </a:solidFill>
            </a:endParaRPr>
          </a:p>
          <a:p>
            <a:pPr marL="285750" indent="-228600">
              <a:lnSpc>
                <a:spcPct val="90000"/>
              </a:lnSpc>
              <a:buFont typeface="Arial" panose="020B0604020202020204" pitchFamily="34" charset="0"/>
              <a:buChar char="•"/>
            </a:pPr>
            <a:endParaRPr lang="en-US" sz="2000" b="1" dirty="0">
              <a:solidFill>
                <a:schemeClr val="bg1"/>
              </a:solidFill>
            </a:endParaRPr>
          </a:p>
          <a:p>
            <a:pPr marL="285750" indent="-228600">
              <a:lnSpc>
                <a:spcPct val="90000"/>
              </a:lnSpc>
              <a:buFont typeface="Arial" panose="020B0604020202020204" pitchFamily="34" charset="0"/>
              <a:buChar char="•"/>
            </a:pPr>
            <a:endParaRPr lang="en-US" sz="2000" b="1" dirty="0">
              <a:solidFill>
                <a:schemeClr val="bg1"/>
              </a:solidFill>
            </a:endParaRPr>
          </a:p>
        </p:txBody>
      </p:sp>
      <p:pic>
        <p:nvPicPr>
          <p:cNvPr id="7" name="Picture 6"/>
          <p:cNvPicPr>
            <a:picLocks noChangeAspect="1"/>
          </p:cNvPicPr>
          <p:nvPr/>
        </p:nvPicPr>
        <p:blipFill>
          <a:blip r:embed="rId3"/>
          <a:stretch>
            <a:fillRect/>
          </a:stretch>
        </p:blipFill>
        <p:spPr>
          <a:xfrm>
            <a:off x="8851493" y="5345723"/>
            <a:ext cx="3363457" cy="1266092"/>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10000" b="90000" l="1288" r="94850">
                        <a14:foregroundMark x1="44206" y1="52500" x2="44206" y2="52500"/>
                        <a14:foregroundMark x1="45064" y1="52500" x2="45064" y2="52500"/>
                        <a14:foregroundMark x1="45923" y1="52500" x2="45923" y2="52500"/>
                        <a14:foregroundMark x1="46352" y1="52500" x2="46352" y2="52500"/>
                        <a14:foregroundMark x1="46781" y1="52500" x2="48498" y2="50000"/>
                        <a14:foregroundMark x1="48498" y1="50000" x2="49785" y2="50000"/>
                        <a14:foregroundMark x1="50215" y1="50000" x2="51073" y2="50000"/>
                        <a14:foregroundMark x1="52790" y1="50000" x2="53648" y2="50000"/>
                        <a14:foregroundMark x1="54077" y1="50000" x2="54936" y2="50000"/>
                        <a14:foregroundMark x1="55794" y1="50000" x2="57511" y2="50000"/>
                        <a14:foregroundMark x1="58369" y1="50000" x2="59227" y2="50000"/>
                        <a14:foregroundMark x1="59657" y1="50000" x2="60515" y2="50000"/>
                        <a14:foregroundMark x1="61373" y1="50000" x2="62232" y2="50000"/>
                        <a14:foregroundMark x1="62661" y1="50000" x2="64378" y2="50000"/>
                        <a14:foregroundMark x1="65665" y1="50000" x2="66524" y2="47500"/>
                        <a14:foregroundMark x1="66953" y1="47500" x2="67382" y2="47500"/>
                        <a14:foregroundMark x1="67811" y1="47500" x2="69528" y2="50000"/>
                        <a14:foregroundMark x1="70386" y1="50000" x2="71674" y2="47500"/>
                        <a14:foregroundMark x1="72103" y1="47500" x2="73391" y2="47500"/>
                        <a14:foregroundMark x1="74678" y1="47500" x2="76395" y2="47500"/>
                        <a14:foregroundMark x1="76824" y1="50000" x2="78541" y2="50000"/>
                        <a14:foregroundMark x1="78970" y1="50000" x2="79828" y2="50000"/>
                        <a14:foregroundMark x1="80687" y1="50000" x2="81974" y2="50000"/>
                        <a14:foregroundMark x1="82403" y1="47500" x2="83691" y2="45000"/>
                        <a14:foregroundMark x1="85408" y1="45000" x2="86695" y2="45000"/>
                        <a14:foregroundMark x1="87554" y1="45000" x2="87554" y2="45000"/>
                        <a14:foregroundMark x1="88412" y1="45000" x2="90987" y2="47500"/>
                        <a14:foregroundMark x1="90987" y1="47500" x2="92275" y2="45000"/>
                        <a14:foregroundMark x1="93133" y1="45000" x2="93991" y2="42500"/>
                        <a14:foregroundMark x1="94850" y1="42500" x2="94850" y2="42500"/>
                        <a14:foregroundMark x1="42918" y1="55000" x2="42918" y2="55000"/>
                        <a14:foregroundMark x1="42489" y1="55000" x2="41202" y2="55000"/>
                        <a14:foregroundMark x1="40343" y1="55000" x2="40343" y2="55000"/>
                        <a14:foregroundMark x1="39056" y1="57500" x2="39056" y2="57500"/>
                        <a14:foregroundMark x1="37768" y1="57500" x2="37768" y2="57500"/>
                        <a14:foregroundMark x1="37768" y1="57500" x2="35193" y2="60000"/>
                        <a14:foregroundMark x1="34764" y1="60000" x2="34764" y2="60000"/>
                        <a14:foregroundMark x1="33047" y1="57500" x2="33047" y2="57500"/>
                        <a14:foregroundMark x1="32189" y1="57500" x2="30901" y2="57500"/>
                        <a14:foregroundMark x1="30043" y1="57500" x2="30043" y2="57500"/>
                        <a14:foregroundMark x1="29185" y1="57500" x2="29185" y2="57500"/>
                        <a14:foregroundMark x1="27897" y1="55000" x2="27897" y2="55000"/>
                        <a14:foregroundMark x1="26180" y1="55000" x2="26180" y2="55000"/>
                        <a14:foregroundMark x1="41202" y1="72500" x2="41202" y2="72500"/>
                        <a14:foregroundMark x1="51931" y1="72500" x2="51931" y2="72500"/>
                        <a14:foregroundMark x1="56652" y1="70000" x2="56652" y2="70000"/>
                        <a14:foregroundMark x1="61373" y1="70000" x2="61373" y2="70000"/>
                        <a14:foregroundMark x1="66524" y1="70000" x2="66524" y2="70000"/>
                        <a14:foregroundMark x1="12017" y1="42500" x2="12017" y2="42500"/>
                        <a14:foregroundMark x1="11159" y1="37500" x2="11159" y2="37500"/>
                        <a14:foregroundMark x1="8584" y1="37500" x2="8584" y2="37500"/>
                        <a14:foregroundMark x1="6438" y1="40000" x2="11159" y2="40000"/>
                        <a14:foregroundMark x1="11159" y1="40000" x2="11588" y2="37500"/>
                        <a14:foregroundMark x1="13734" y1="37500" x2="10300" y2="60000"/>
                        <a14:foregroundMark x1="10300" y1="60000" x2="11159" y2="80000"/>
                        <a14:foregroundMark x1="3004" y1="52500" x2="2575" y2="65000"/>
                        <a14:foregroundMark x1="1288" y1="57500" x2="1288" y2="57500"/>
                        <a14:foregroundMark x1="15451" y1="52500" x2="19742" y2="47500"/>
                        <a14:foregroundMark x1="19742" y1="47500" x2="19313" y2="22500"/>
                        <a14:foregroundMark x1="19313" y1="22500" x2="19313" y2="20000"/>
                        <a14:foregroundMark x1="16738" y1="55000" x2="20172" y2="75000"/>
                        <a14:foregroundMark x1="19828" y1="85000" x2="19742" y2="87500"/>
                        <a14:foregroundMark x1="20172" y1="75000" x2="19828" y2="85000"/>
                        <a14:foregroundMark x1="24893" y1="30000" x2="24893" y2="30000"/>
                        <a14:backgroundMark x1="18455" y1="85000" x2="18455" y2="85000"/>
                      </a14:backgroundRemoval>
                    </a14:imgEffect>
                  </a14:imgLayer>
                </a14:imgProps>
              </a:ext>
            </a:extLst>
          </a:blip>
          <a:stretch>
            <a:fillRect/>
          </a:stretch>
        </p:blipFill>
        <p:spPr>
          <a:xfrm rot="20191630">
            <a:off x="8291825" y="4928598"/>
            <a:ext cx="2039751" cy="350171"/>
          </a:xfrm>
          <a:prstGeom prst="rect">
            <a:avLst/>
          </a:prstGeom>
        </p:spPr>
      </p:pic>
      <p:pic>
        <p:nvPicPr>
          <p:cNvPr id="9" name="Picture 8" descr="A picture containing sky, electronics&#10;&#10;Description generated with very high confidenc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7829" y="1696915"/>
            <a:ext cx="1405711" cy="2206870"/>
          </a:xfrm>
          <a:prstGeom prst="rect">
            <a:avLst/>
          </a:prstGeom>
        </p:spPr>
      </p:pic>
      <p:pic>
        <p:nvPicPr>
          <p:cNvPr id="11" name="Picture 10"/>
          <p:cNvPicPr>
            <a:picLocks noChangeAspect="1"/>
          </p:cNvPicPr>
          <p:nvPr/>
        </p:nvPicPr>
        <p:blipFill>
          <a:blip r:embed="rId7"/>
          <a:stretch>
            <a:fillRect/>
          </a:stretch>
        </p:blipFill>
        <p:spPr>
          <a:xfrm>
            <a:off x="6193207" y="4922779"/>
            <a:ext cx="2011904" cy="1774278"/>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1525" y="5119496"/>
            <a:ext cx="3495675" cy="1738503"/>
          </a:xfrm>
          <a:prstGeom prst="rect">
            <a:avLst/>
          </a:prstGeom>
        </p:spPr>
      </p:pic>
    </p:spTree>
    <p:extLst>
      <p:ext uri="{BB962C8B-B14F-4D97-AF65-F5344CB8AC3E}">
        <p14:creationId xmlns:p14="http://schemas.microsoft.com/office/powerpoint/2010/main" val="1489006451"/>
      </p:ext>
    </p:extLst>
  </p:cSld>
  <p:clrMapOvr>
    <a:masterClrMapping/>
  </p:clrMapOvr>
  <mc:AlternateContent xmlns:mc="http://schemas.openxmlformats.org/markup-compatibility/2006" xmlns:p14="http://schemas.microsoft.com/office/powerpoint/2010/main">
    <mc:Choice Requires="p14">
      <p:transition spd="slow" p14:dur="2000" advTm="25565"/>
    </mc:Choice>
    <mc:Fallback xmlns="">
      <p:transition spd="slow" advTm="2556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iece of paper&#10;&#10;Description generated with high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8708" y="2126273"/>
            <a:ext cx="9343292" cy="5255602"/>
          </a:xfrm>
          <a:prstGeom prst="rect">
            <a:avLst/>
          </a:prstGeom>
        </p:spPr>
      </p:pic>
      <p:sp>
        <p:nvSpPr>
          <p:cNvPr id="4" name="TextBox 3"/>
          <p:cNvSpPr txBox="1"/>
          <p:nvPr/>
        </p:nvSpPr>
        <p:spPr>
          <a:xfrm>
            <a:off x="0" y="0"/>
            <a:ext cx="12192000" cy="769441"/>
          </a:xfrm>
          <a:prstGeom prst="rect">
            <a:avLst/>
          </a:prstGeom>
          <a:solidFill>
            <a:srgbClr val="002060"/>
          </a:solidFill>
        </p:spPr>
        <p:txBody>
          <a:bodyPr wrap="square" rtlCol="0">
            <a:spAutoFit/>
          </a:bodyPr>
          <a:lstStyle/>
          <a:p>
            <a:pPr algn="ctr"/>
            <a:r>
              <a:rPr lang="en-GB" sz="4400" b="1" u="sng" dirty="0">
                <a:solidFill>
                  <a:srgbClr val="FF0000"/>
                </a:solidFill>
                <a:effectLst>
                  <a:outerShdw blurRad="38100" dist="38100" dir="2700000" algn="tl">
                    <a:srgbClr val="000000">
                      <a:alpha val="43137"/>
                    </a:srgbClr>
                  </a:outerShdw>
                </a:effectLst>
              </a:rPr>
              <a:t>Protecting aircraft on landing</a:t>
            </a:r>
          </a:p>
        </p:txBody>
      </p:sp>
      <p:sp>
        <p:nvSpPr>
          <p:cNvPr id="5" name="TextBox 4"/>
          <p:cNvSpPr txBox="1"/>
          <p:nvPr/>
        </p:nvSpPr>
        <p:spPr>
          <a:xfrm>
            <a:off x="1" y="791308"/>
            <a:ext cx="3505200" cy="2031325"/>
          </a:xfrm>
          <a:prstGeom prst="rect">
            <a:avLst/>
          </a:prstGeom>
          <a:solidFill>
            <a:schemeClr val="tx1">
              <a:lumMod val="75000"/>
              <a:lumOff val="25000"/>
            </a:schemeClr>
          </a:solidFill>
        </p:spPr>
        <p:txBody>
          <a:bodyPr wrap="square" rtlCol="0">
            <a:spAutoFit/>
          </a:bodyPr>
          <a:lstStyle/>
          <a:p>
            <a:pPr marL="285750" indent="-285750">
              <a:buFont typeface="Arial" panose="020B0604020202020204" pitchFamily="34" charset="0"/>
              <a:buChar char="•"/>
            </a:pPr>
            <a:r>
              <a:rPr lang="en-GB" b="1" dirty="0">
                <a:solidFill>
                  <a:schemeClr val="bg1"/>
                </a:solidFill>
              </a:rPr>
              <a:t>Using the Repulse 24 with different antennas for distance.</a:t>
            </a:r>
          </a:p>
          <a:p>
            <a:endParaRPr lang="en-GB" b="1" dirty="0">
              <a:solidFill>
                <a:schemeClr val="bg1"/>
              </a:solidFill>
            </a:endParaRPr>
          </a:p>
          <a:p>
            <a:pPr marL="285750" indent="-285750">
              <a:buFont typeface="Arial" panose="020B0604020202020204" pitchFamily="34" charset="0"/>
              <a:buChar char="•"/>
            </a:pPr>
            <a:r>
              <a:rPr lang="en-GB" b="1" dirty="0">
                <a:solidFill>
                  <a:schemeClr val="bg1"/>
                </a:solidFill>
              </a:rPr>
              <a:t>Angled on the glide slope to give protection from drones wanting that closer look.</a:t>
            </a:r>
          </a:p>
          <a:p>
            <a:pPr marL="285750" indent="-285750">
              <a:buFont typeface="Arial" panose="020B0604020202020204" pitchFamily="34" charset="0"/>
              <a:buChar char="•"/>
            </a:pPr>
            <a:endParaRPr lang="en-GB" b="1" dirty="0"/>
          </a:p>
        </p:txBody>
      </p:sp>
      <p:pic>
        <p:nvPicPr>
          <p:cNvPr id="7" name="Picture 6" descr="A picture containing sky, outdoor, water&#10;&#10;Description generated with very high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004" y="3394817"/>
            <a:ext cx="1988804" cy="2440345"/>
          </a:xfrm>
          <a:prstGeom prst="rect">
            <a:avLst/>
          </a:prstGeom>
        </p:spPr>
      </p:pic>
    </p:spTree>
    <p:extLst>
      <p:ext uri="{BB962C8B-B14F-4D97-AF65-F5344CB8AC3E}">
        <p14:creationId xmlns:p14="http://schemas.microsoft.com/office/powerpoint/2010/main" val="1059568908"/>
      </p:ext>
    </p:extLst>
  </p:cSld>
  <p:clrMapOvr>
    <a:masterClrMapping/>
  </p:clrMapOvr>
  <mc:AlternateContent xmlns:mc="http://schemas.openxmlformats.org/markup-compatibility/2006" xmlns:p14="http://schemas.microsoft.com/office/powerpoint/2010/main">
    <mc:Choice Requires="p14">
      <p:transition spd="slow" p14:dur="2000" advTm="30200"/>
    </mc:Choice>
    <mc:Fallback xmlns="">
      <p:transition spd="slow" advTm="302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E7684EA-8BDD-4E4F-86C2-343934B1C234}">
  <we:reference id="wa104379997" version="2.0.0.0" store="en-US" storeType="OMEX"/>
  <we:alternateReferences>
    <we:reference id="wa104379997"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1075</TotalTime>
  <Words>1004</Words>
  <Application>Microsoft Office PowerPoint</Application>
  <PresentationFormat>Widescreen</PresentationFormat>
  <Paragraphs>119</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911 Porscha</vt:lpstr>
      <vt:lpstr>Arial</vt:lpstr>
      <vt:lpstr>Arial Rounded MT Bold</vt:lpstr>
      <vt:lpstr>Calibri</vt:lpstr>
      <vt:lpstr>Calibri Light</vt:lpstr>
      <vt:lpstr>Gill Sans Ultra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Antenna radiation plots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Barry Loakes</dc:creator>
  <cp:lastModifiedBy>Barry Loakes</cp:lastModifiedBy>
  <cp:revision>94</cp:revision>
  <dcterms:created xsi:type="dcterms:W3CDTF">2017-06-09T10:21:03Z</dcterms:created>
  <dcterms:modified xsi:type="dcterms:W3CDTF">2018-07-31T15:27:03Z</dcterms:modified>
</cp:coreProperties>
</file>